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24" r:id="rId3"/>
    <p:sldId id="330" r:id="rId4"/>
    <p:sldId id="325" r:id="rId5"/>
    <p:sldId id="331" r:id="rId6"/>
    <p:sldId id="332" r:id="rId7"/>
    <p:sldId id="335" r:id="rId8"/>
    <p:sldId id="334" r:id="rId9"/>
    <p:sldId id="336" r:id="rId10"/>
    <p:sldId id="337" r:id="rId11"/>
    <p:sldId id="333" r:id="rId12"/>
    <p:sldId id="327" r:id="rId13"/>
    <p:sldId id="338" r:id="rId14"/>
    <p:sldId id="340" r:id="rId15"/>
    <p:sldId id="339" r:id="rId16"/>
    <p:sldId id="32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983E0"/>
    <a:srgbClr val="FDEAFF"/>
    <a:srgbClr val="FACBFF"/>
    <a:srgbClr val="F0C3F3"/>
    <a:srgbClr val="20BED1"/>
    <a:srgbClr val="E9EBF5"/>
    <a:srgbClr val="EFEFEF"/>
    <a:srgbClr val="CFD5EA"/>
    <a:srgbClr val="ADB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2238B6-594A-5E40-9492-CAD13495A680}" v="2" dt="2024-11-30T11:37:27.7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51" autoAdjust="0"/>
    <p:restoredTop sz="76196" autoAdjust="0"/>
  </p:normalViewPr>
  <p:slideViewPr>
    <p:cSldViewPr snapToGrid="0">
      <p:cViewPr varScale="1">
        <p:scale>
          <a:sx n="116" d="100"/>
          <a:sy n="116" d="100"/>
        </p:scale>
        <p:origin x="3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Weinberg" userId="d0b76e39-4ac5-44be-967d-724a50b8be64" providerId="ADAL" clId="{302238B6-594A-5E40-9492-CAD13495A680}"/>
    <pc:docChg chg="modSld">
      <pc:chgData name="Aaron Weinberg" userId="d0b76e39-4ac5-44be-967d-724a50b8be64" providerId="ADAL" clId="{302238B6-594A-5E40-9492-CAD13495A680}" dt="2024-11-30T11:37:31.032" v="205" actId="20577"/>
      <pc:docMkLst>
        <pc:docMk/>
      </pc:docMkLst>
      <pc:sldChg chg="addSp modSp mod modAnim modNotesTx">
        <pc:chgData name="Aaron Weinberg" userId="d0b76e39-4ac5-44be-967d-724a50b8be64" providerId="ADAL" clId="{302238B6-594A-5E40-9492-CAD13495A680}" dt="2024-11-30T11:37:31.032" v="205" actId="20577"/>
        <pc:sldMkLst>
          <pc:docMk/>
          <pc:sldMk cId="861540082" sldId="325"/>
        </pc:sldMkLst>
        <pc:spChg chg="add mod">
          <ac:chgData name="Aaron Weinberg" userId="d0b76e39-4ac5-44be-967d-724a50b8be64" providerId="ADAL" clId="{302238B6-594A-5E40-9492-CAD13495A680}" dt="2024-11-30T11:37:22.528" v="196" actId="1076"/>
          <ac:spMkLst>
            <pc:docMk/>
            <pc:sldMk cId="861540082" sldId="325"/>
            <ac:spMk id="2" creationId="{3102C4BE-BFBD-4FC1-67C8-1F9F43FD6BB5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venir Next" panose="020B0503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venir Next" panose="020B0503020202020204" pitchFamily="34" charset="0"/>
              </a:defRPr>
            </a:lvl1pPr>
          </a:lstStyle>
          <a:p>
            <a:fld id="{BA8453D7-AC96-4367-BD52-744B7D8692D5}" type="datetimeFigureOut">
              <a:rPr lang="en-US" smtClean="0"/>
              <a:pPr/>
              <a:t>12/1/24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venir Next" panose="020B0503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venir Next" panose="020B0503020202020204" pitchFamily="34" charset="0"/>
              </a:defRPr>
            </a:lvl1pPr>
          </a:lstStyle>
          <a:p>
            <a:fld id="{9EA7080A-B4A5-4CD9-A7B8-7F6A08B6F3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961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venir Next" panose="020B0503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venir Next" panose="020B0503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venir Next" panose="020B0503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venir Next" panose="020B0503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venir Next" panose="020B0503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goal of our project is to predict instances of problematic internet use in children. [click]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372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36F0A-718F-B671-CE98-2576D4E0E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C585D3-CA93-13AD-92DA-CAC6236FF1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ACD968-98E6-9A5D-FD62-D019097FB6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each variable we reviewed references in the literature to identify and eliminate outliers and problematic values [click]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8EF0E-51AB-2341-4A12-44D6261FD1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62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3DD06-D83A-A599-DCF4-FF8FCEFD0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33BA0C-3779-77CC-5433-3CF85C300B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EE287E-5EC3-1610-02BF-276AF04575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Approximately 1000 participants [click]</a:t>
            </a:r>
          </a:p>
          <a:p>
            <a:r>
              <a:rPr lang="en-US" dirty="0"/>
              <a:t>were given a wrist-worn accelerometer [click]</a:t>
            </a:r>
          </a:p>
          <a:p>
            <a:r>
              <a:rPr lang="en-US" dirty="0"/>
              <a:t>Which reported acceleration in three dimensions [click]</a:t>
            </a:r>
          </a:p>
          <a:p>
            <a:r>
              <a:rPr lang="en-US" dirty="0"/>
              <a:t>And angle from horizontal. [click]</a:t>
            </a:r>
          </a:p>
          <a:p>
            <a:r>
              <a:rPr lang="en-US" dirty="0"/>
              <a:t>Unfortunately, some devices were set to record during sedentary activity and identify when they weren’t being worn, while others were set to just shut off during sedentary activity, [click]</a:t>
            </a:r>
          </a:p>
          <a:p>
            <a:r>
              <a:rPr lang="en-US" dirty="0"/>
              <a:t>so we had to design our methods to account for these instances [click]</a:t>
            </a:r>
          </a:p>
          <a:p>
            <a:r>
              <a:rPr lang="en-US" dirty="0"/>
              <a:t>We computed Euclidean Norm Minus One values [click]</a:t>
            </a:r>
          </a:p>
          <a:p>
            <a:r>
              <a:rPr lang="en-US" dirty="0"/>
              <a:t>Then grouped the data into 5-minute bouts to compute means [click]</a:t>
            </a:r>
          </a:p>
          <a:p>
            <a:r>
              <a:rPr lang="en-US" dirty="0"/>
              <a:t>We reviewed actigraphy research to identify thresholds and then computed daily rates above the thresholds for each participant. [click]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B5E0B-25A6-B889-8267-BBC2BD5022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7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addition to [click] </a:t>
            </a:r>
          </a:p>
          <a:p>
            <a:r>
              <a:rPr lang="en-US" dirty="0"/>
              <a:t>the challenges of missing data described previously, we faced some important challenges intrinsic to the data itself. 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each potential predictor variable we looked at [click]</a:t>
            </a:r>
          </a:p>
          <a:p>
            <a:r>
              <a:rPr lang="en-US" dirty="0"/>
              <a:t>When we compared values between levels of the outcome variable [click]</a:t>
            </a:r>
          </a:p>
          <a:p>
            <a:r>
              <a:rPr lang="en-US" dirty="0"/>
              <a:t>There was a considerable amount of variation and [click]</a:t>
            </a:r>
          </a:p>
          <a:p>
            <a:r>
              <a:rPr lang="en-US" dirty="0"/>
              <a:t>None of our variables demonstrated much predictive power [click]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7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AAF5E-EB44-55CC-3143-24490B205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392E0A-13E4-C219-9D82-D8D088FC55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1364AC-7825-1568-C2DA-673A83665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addition, when we looked at [click]</a:t>
            </a:r>
          </a:p>
          <a:p>
            <a:r>
              <a:rPr lang="en-US" dirty="0"/>
              <a:t>the distribution of the values of our outcome variable, we found that [click] </a:t>
            </a:r>
          </a:p>
          <a:p>
            <a:r>
              <a:rPr lang="en-US" dirty="0"/>
              <a:t>there were only 32 participants who were measured with an SII score of 3; and a very high rate of 0’s. [click]</a:t>
            </a:r>
          </a:p>
          <a:p>
            <a:r>
              <a:rPr lang="en-US" dirty="0"/>
              <a:t>This sparse data meant that our models generally had a very hard time predicting higher levels of internet use [click]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258523-1B40-F09A-7CBE-5D2B4CEC0F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207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7F8F56-69CA-97E2-27A3-A37C27B6C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317F9B-06B8-BBC6-3AAB-3E40CF1B28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0AED4A-2708-A2F8-81EB-8D7479EF7E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also found that [click]</a:t>
            </a:r>
          </a:p>
          <a:p>
            <a:r>
              <a:rPr lang="en-US" dirty="0"/>
              <a:t>Many of our predictors were highly correlated And others were systematically missing [click]</a:t>
            </a:r>
          </a:p>
          <a:p>
            <a:r>
              <a:rPr lang="en-US" dirty="0"/>
              <a:t>So we engaged in several rounds of feature reduction [click]</a:t>
            </a:r>
          </a:p>
          <a:p>
            <a:r>
              <a:rPr lang="en-US" dirty="0"/>
              <a:t>And also identified important features using a random forest [click]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3C8FE1-2D60-AA6F-5399-B186762E39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873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A9476-604A-0C40-793C-DB4ADAF3D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4FE8EF-A3CA-E1F8-0818-63A9A49D63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98C152-D83A-5725-FD04-7262FD6A04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began our modeling process [click]</a:t>
            </a:r>
          </a:p>
          <a:p>
            <a:r>
              <a:rPr lang="en-US" dirty="0"/>
              <a:t>With our cleaned, computed, outcome-imputed, and feature-selected data [click]</a:t>
            </a:r>
          </a:p>
          <a:p>
            <a:r>
              <a:rPr lang="en-US" dirty="0"/>
              <a:t>We designed an iterative imputer for missing predictor values [click]</a:t>
            </a:r>
          </a:p>
          <a:p>
            <a:r>
              <a:rPr lang="en-US" dirty="0"/>
              <a:t>A function transformer to compute zones for various predictors [click]</a:t>
            </a:r>
          </a:p>
          <a:p>
            <a:r>
              <a:rPr lang="en-US" dirty="0"/>
              <a:t>And an algorithm to sequentially apply classifiers to ordinal data [click]</a:t>
            </a:r>
          </a:p>
          <a:p>
            <a:r>
              <a:rPr lang="en-US" dirty="0"/>
              <a:t>In our pipe [click]</a:t>
            </a:r>
          </a:p>
          <a:p>
            <a:r>
              <a:rPr lang="en-US" dirty="0"/>
              <a:t>We first imputed and computed predictors [click]</a:t>
            </a:r>
          </a:p>
          <a:p>
            <a:r>
              <a:rPr lang="en-US" dirty="0"/>
              <a:t>Then we oversampled the </a:t>
            </a:r>
            <a:r>
              <a:rPr lang="en-US" dirty="0" err="1"/>
              <a:t>sii</a:t>
            </a:r>
            <a:r>
              <a:rPr lang="en-US" dirty="0"/>
              <a:t>=3 class using a Synthetic Minority Oversampling Technique [click]</a:t>
            </a:r>
          </a:p>
          <a:p>
            <a:r>
              <a:rPr lang="en-US" dirty="0"/>
              <a:t>Then made our predictions [click]</a:t>
            </a:r>
          </a:p>
          <a:p>
            <a:r>
              <a:rPr lang="en-US" dirty="0"/>
              <a:t>Using Cohen’s kappa as our measure of accuracy. [click]</a:t>
            </a:r>
          </a:p>
          <a:p>
            <a:r>
              <a:rPr lang="en-US" dirty="0"/>
              <a:t>We tested out-of-the-box performance with a range of models [click]</a:t>
            </a:r>
          </a:p>
          <a:p>
            <a:r>
              <a:rPr lang="en-US" dirty="0"/>
              <a:t>Then tuned the most promising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E9D244-9349-156F-D1E2-3DD38E8545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09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Researchers [click] </a:t>
            </a:r>
          </a:p>
          <a:p>
            <a:r>
              <a:rPr lang="en-US" dirty="0"/>
              <a:t>have identified internet use as having the potential to rise to the level of addiction, and [click] </a:t>
            </a:r>
          </a:p>
          <a:p>
            <a:r>
              <a:rPr lang="en-US" dirty="0"/>
              <a:t>problematic internet use is associated with increased rates of anxiety and depression. However, currently, identifying problematic internet usage requires complex, expert evaluation, which limits our ability to identify it [click]</a:t>
            </a:r>
          </a:p>
          <a:p>
            <a:r>
              <a:rPr lang="en-US" dirty="0"/>
              <a:t>In contrast [click]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607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F953C-7A98-0013-CDD5-96A5C9305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72CACD-264E-666A-9F78-B74022C328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BE8898-E931-98A5-EF9A-DB806A102B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relatively straightforward to  [click] </a:t>
            </a:r>
          </a:p>
          <a:p>
            <a:r>
              <a:rPr lang="en-US" dirty="0"/>
              <a:t>administer simple surveys and  [click] </a:t>
            </a:r>
          </a:p>
          <a:p>
            <a:r>
              <a:rPr lang="en-US" dirty="0"/>
              <a:t>measure children’s activity level. Thus, the goal of our project is to [click]</a:t>
            </a:r>
          </a:p>
          <a:p>
            <a:r>
              <a:rPr lang="en-US" dirty="0"/>
              <a:t>Identify early signs of problematic internet use based on physical activity and fitness data. This project came to us by way of Kaggle, which is a data science competition platform. This particular research question [click]</a:t>
            </a:r>
          </a:p>
          <a:p>
            <a:r>
              <a:rPr lang="en-US" dirty="0"/>
              <a:t>was posed by the Child-Mind Institute, which supports children and families who are struggling with mental health [click]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8FCE3-2D8E-0F56-4BE6-2C56D350F0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71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data for the competition comes from the Institute’s healthy brain network study. Participants in the study included  [click] about five-thousand 5-22 year-olds, although we only had access to data from approximately 3500 of these participants. [click] and we had no participants with data for all of the provided predictors. [click]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17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1FFF1-1A84-EBA0-3C9D-F4751C1E7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F7281B-3D71-1AB4-696D-085F477A2B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F9C3E6-CB1C-42B0-7CD0-85ACCD7C1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target variable is [click]</a:t>
            </a:r>
          </a:p>
          <a:p>
            <a:r>
              <a:rPr lang="en-US" dirty="0"/>
              <a:t>the severity impairment index, or </a:t>
            </a:r>
            <a:r>
              <a:rPr lang="en-US" dirty="0" err="1"/>
              <a:t>sii</a:t>
            </a:r>
            <a:r>
              <a:rPr lang="en-US" dirty="0"/>
              <a:t>. Participants completed [click]</a:t>
            </a:r>
          </a:p>
          <a:p>
            <a:r>
              <a:rPr lang="en-US" dirty="0"/>
              <a:t>A 20-question parent-child internet addiction test, or PCIAT. [click]</a:t>
            </a:r>
          </a:p>
          <a:p>
            <a:r>
              <a:rPr lang="en-US" dirty="0"/>
              <a:t>The total scores were binned into four levels, [click]</a:t>
            </a:r>
          </a:p>
          <a:p>
            <a:r>
              <a:rPr lang="en-US" dirty="0"/>
              <a:t>ranging from 0, or no impairment, to 3, or severe impairment. [click]</a:t>
            </a:r>
          </a:p>
          <a:p>
            <a:r>
              <a:rPr lang="en-US" dirty="0"/>
              <a:t>Of the 3960 participants for whom we had some data approximately 3,000 had reported scores for at least some of the PCIAT questions [click]</a:t>
            </a:r>
          </a:p>
          <a:p>
            <a:r>
              <a:rPr lang="en-US" dirty="0"/>
              <a:t>So we used KNN imputation to fill in missing PCIAT scores [click]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1BFDD-72D8-7D93-D6D2-580E5104C4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38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228B8-A0CC-FE9B-E69C-018B4EEDA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126194-F848-44EF-16E5-FEEA1E93CC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F01220-E8EB-A17F-154D-A32CE07F3F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were given a total of 33 predictor variable, spanning a variety of measurements. The variables naturally fall into several groupings. [click]</a:t>
            </a:r>
          </a:p>
          <a:p>
            <a:r>
              <a:rPr lang="en-US" dirty="0"/>
              <a:t>Basic demographics [click]</a:t>
            </a:r>
          </a:p>
          <a:p>
            <a:r>
              <a:rPr lang="en-US" dirty="0"/>
              <a:t>Such as age and sex [click]</a:t>
            </a:r>
          </a:p>
          <a:p>
            <a:r>
              <a:rPr lang="en-US" dirty="0"/>
              <a:t>And basic physical measurements like height and weight. [click]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D3069-366F-9483-F318-FF4906CFE6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827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59A23-1649-10EF-7EF3-134C2BD71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2CDDCF-696C-221F-9B6B-0A37510441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BC19A8-4D9F-4020-DEE5-A15ABAABA1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Then there was data from several surveys [click]</a:t>
            </a:r>
          </a:p>
          <a:p>
            <a:r>
              <a:rPr lang="en-US" dirty="0"/>
              <a:t>Including reported internet use [click]</a:t>
            </a:r>
          </a:p>
          <a:p>
            <a:r>
              <a:rPr lang="en-US" dirty="0"/>
              <a:t>A Children’s Global Assessment Scale [click]</a:t>
            </a:r>
          </a:p>
          <a:p>
            <a:r>
              <a:rPr lang="en-US" dirty="0"/>
              <a:t>A Sleep Disturbance Scale [click]</a:t>
            </a:r>
          </a:p>
          <a:p>
            <a:r>
              <a:rPr lang="en-US" dirty="0"/>
              <a:t>And a physical activity questionnaire. [click]</a:t>
            </a:r>
          </a:p>
          <a:p>
            <a:r>
              <a:rPr lang="en-US" dirty="0"/>
              <a:t>A review of the research suggested [click]</a:t>
            </a:r>
          </a:p>
          <a:p>
            <a:r>
              <a:rPr lang="en-US" dirty="0"/>
              <a:t>cutoffs we used to compute whether participants had reached a threshold of physical activity. [click]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0C472-361D-32FD-4960-F4A1767003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13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EC996-2D67-39B9-CABB-B3A3E235F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C4077B-9CB4-3585-24EA-EEC38061E8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F8D6E3-602E-4E10-543C-DCCE923142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were results from [click] a fitness test similar to the Presidential Fitness Test that some of you may have completed in grade school, [click]</a:t>
            </a:r>
          </a:p>
          <a:p>
            <a:r>
              <a:rPr lang="en-US" dirty="0"/>
              <a:t>We found reference values that allowed us to compute whether each of these measurements was in a target zone. [click]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3B30D-DFDF-3DFD-A1B5-1069CCD712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140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69EAE-5B96-9D0C-7EF3-7EAD810DF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06AD45-4764-7082-8C0C-B2C0EF5B85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AF65E8-6A1A-8433-5DA3-625C511E00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 predictors came from measurements of bio-electric impedance [click]</a:t>
            </a:r>
          </a:p>
          <a:p>
            <a:r>
              <a:rPr lang="en-US" dirty="0"/>
              <a:t>Including things like bone mineral content and total body water. [click]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D942A6-20C9-7344-DBA9-7FD12C70C0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A7080A-B4A5-4CD9-A7B8-7F6A08B6F39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00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99771-3100-48BD-9D65-4922B4F42D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BA875-9555-4AC2-B9B6-551E9E72B0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CA015D-BECF-44A3-B71B-2511AB699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A7EAB-B91F-4669-98B8-66855DE8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74ACF-DE7C-4DBA-9652-58B732E0E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566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C66EF-B2B8-4F93-A879-8145BDCAB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256F00-AD19-4209-84B9-D3B83DAE91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EB7D3-E71E-46B0-AE9A-18988BE6D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C6C54-DAFF-4866-A947-9814C6281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519AA-4200-4640-A55C-0BCD31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C5D8D1-569F-4656-A717-579BAB227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29B143-2BDB-47D7-8F29-B23D885CF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33C3B-45A3-4C21-9DBD-BFE974B62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F7141-22B4-494C-AA88-FE08E71BA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3EA59-75C5-4160-9C69-15344FDB7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26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2BA6A-268A-461F-B4DF-149BC1A5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AAB77-A770-49E8-AEC2-34F6989F9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2B6D0-7B9C-40E9-A954-7FCED09A9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ACD11-D726-48FA-88B3-7F49F22B8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64BEB-E690-4CC4-8EB6-AAF020580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12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BE1BC-B5D2-4152-8334-131D76305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FEC1A7-3539-4673-A680-03AD82EA7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824D2-B191-4427-9363-543EA19B7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73744-1EB1-4537-B587-0BB2A5062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2AEEB-DD0D-4C53-A1AD-D792AF35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5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504E0-2F0C-4FAF-A041-44872BE8F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75C26-15F4-458D-A081-6CDC0E2123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06899-7FA3-4392-B3CE-EB398C25B1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FF50F8-5EC2-4705-9A75-AD710D281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0654A3-ACBA-42FB-8E47-8971551F0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108B9-670C-492C-9991-3D91FEA1E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3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AC93D-D440-4B01-9141-126F77E55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90B46-EBB0-49C3-8D31-1715B2F7F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D68C9-F3BE-4A6D-A262-5070A49B5E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397F6E-3251-4786-AAEE-CFD10BCE97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2DBF34-3FCA-4412-AE13-05A3FC6B9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E5323C-7A79-4859-BA20-9EF43E36D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E86BE4-7C37-45C4-B435-CB4556CCA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DADD12-3920-4D65-8401-EB5DCE133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283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3B897-63D4-4037-8247-ABD1C2366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E994B-A1F0-4347-9B61-ADC45556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01EEDA-16A3-4168-856D-22F9130E6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64504B-8444-43E8-803D-853143932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16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53E4F9-0C7F-47D2-9376-9816870CB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6B70C-6595-46B6-AC91-09166EA0B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870A7-DAAF-4B16-B9FB-7BD1AA251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514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09CE9-1961-4A39-9396-42ED54029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A7E52-974E-4581-B1AA-A49ECF371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4EC240-EBA5-4B92-B250-C6CD3B54D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40242-9941-4106-98F7-DC2672856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CA0E9-569E-4366-9837-90301F38F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70116-C2E8-4DA3-A9E5-FDDF5BD46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45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B7EE1-AAA8-46A5-BB17-C171FE980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CF6A3E-9A8D-40FB-B373-ECC330EB83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57552-AC00-4CC7-8D0F-0B6DB3D25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5DC279-4521-406A-A70C-DDEA44CB9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E2C8-526D-4991-B9D9-B3AC8BF25C00}" type="datetimeFigureOut">
              <a:rPr lang="en-US" smtClean="0"/>
              <a:t>12/1/24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F755D-CAA5-458C-AA58-80D60B9EC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CD352-9F04-4303-BA93-A95675665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4F05C-E871-48AE-8F60-B680D36D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35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255222-63AA-4A02-B313-5382319AE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DF97-2B7A-4C85-915A-49920E151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B39A2-3206-403B-9F75-C731E436C8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6ED7E2C8-526D-4991-B9D9-B3AC8BF25C00}" type="datetimeFigureOut">
              <a:rPr lang="en-US" smtClean="0"/>
              <a:pPr/>
              <a:t>12/1/24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5BCA1-20AB-44A3-94E9-D60860AEB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4C04C-EF00-426E-AC1F-4F2102125A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BC34F05C-E871-48AE-8F60-B680D36D2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2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9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B6D9B-3C7C-4740-B521-0A4AB9001D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venir Next" panose="020B0503020202020204" pitchFamily="34" charset="0"/>
              </a:rPr>
              <a:t>Predicting Problematic Internet Use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9821A6-ED6E-8415-6E4A-E0340E3139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89420"/>
            <a:ext cx="9144000" cy="1368380"/>
          </a:xfrm>
        </p:spPr>
        <p:txBody>
          <a:bodyPr/>
          <a:lstStyle/>
          <a:p>
            <a:r>
              <a:rPr lang="en-US" dirty="0"/>
              <a:t>Aaron Weinberg</a:t>
            </a:r>
          </a:p>
          <a:p>
            <a:r>
              <a:rPr lang="en-US" dirty="0"/>
              <a:t>Emilie Wiesner</a:t>
            </a:r>
          </a:p>
          <a:p>
            <a:r>
              <a:rPr lang="en-US" dirty="0"/>
              <a:t>Dan Visscher</a:t>
            </a:r>
          </a:p>
        </p:txBody>
      </p:sp>
    </p:spTree>
    <p:extLst>
      <p:ext uri="{BB962C8B-B14F-4D97-AF65-F5344CB8AC3E}">
        <p14:creationId xmlns:p14="http://schemas.microsoft.com/office/powerpoint/2010/main" val="71953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01"/>
    </mc:Choice>
    <mc:Fallback xmlns="">
      <p:transition spd="slow" advTm="10601"/>
    </mc:Fallback>
  </mc:AlternateContent>
  <p:extLst>
    <p:ext uri="{E180D4A7-C9FB-4DFB-919C-405C955672EB}">
      <p14:showEvtLst xmlns:p14="http://schemas.microsoft.com/office/powerpoint/2010/main">
        <p14:playEvt time="14" objId="4"/>
        <p14:stopEvt time="10302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78391-B953-DE91-464C-2FE675211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A56471B-8322-24FD-4F00-197D7CC6A68C}"/>
              </a:ext>
            </a:extLst>
          </p:cNvPr>
          <p:cNvSpPr/>
          <p:nvPr/>
        </p:nvSpPr>
        <p:spPr>
          <a:xfrm>
            <a:off x="8974672" y="128953"/>
            <a:ext cx="2796656" cy="444263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BIA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Bone Mineral Content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BMI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Basal Metabolic Rate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Daily Energy Exp.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Extracellular Water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Fat Free Mass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FFM Index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Fat Mass Index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Body Fat Percentage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Body Frame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Intracellular Water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Lean Dry Mass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Lean Soft Tissue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Skeletal Muscle Mass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Total Body Water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AD08BA2-E7E4-05E4-8609-D37BD89C689A}"/>
              </a:ext>
            </a:extLst>
          </p:cNvPr>
          <p:cNvSpPr/>
          <p:nvPr/>
        </p:nvSpPr>
        <p:spPr>
          <a:xfrm>
            <a:off x="3231254" y="4889004"/>
            <a:ext cx="2088108" cy="82008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PAQ MVPA Zone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BC98E4F-24C1-0B18-3A6B-7670C73074DF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Data: Predictor Variables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C5A2EF3-226E-09CE-C989-522ABA005781}"/>
              </a:ext>
            </a:extLst>
          </p:cNvPr>
          <p:cNvSpPr/>
          <p:nvPr/>
        </p:nvSpPr>
        <p:spPr>
          <a:xfrm>
            <a:off x="491895" y="116745"/>
            <a:ext cx="2088108" cy="9280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Demographics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Age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Sex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89B4A1C-D828-8B1A-8CC5-9909C56803AB}"/>
              </a:ext>
            </a:extLst>
          </p:cNvPr>
          <p:cNvSpPr/>
          <p:nvPr/>
        </p:nvSpPr>
        <p:spPr>
          <a:xfrm>
            <a:off x="3221293" y="148686"/>
            <a:ext cx="2088108" cy="9280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Internet Use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Hours per Day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C455C48-727D-8D14-EA3C-C8968DC6C5A9}"/>
              </a:ext>
            </a:extLst>
          </p:cNvPr>
          <p:cNvSpPr/>
          <p:nvPr/>
        </p:nvSpPr>
        <p:spPr>
          <a:xfrm>
            <a:off x="3221293" y="1152127"/>
            <a:ext cx="2088108" cy="11905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Children's Global Assessment Scale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F1B6FB4-17BF-1087-5183-D579FF581D00}"/>
              </a:ext>
            </a:extLst>
          </p:cNvPr>
          <p:cNvSpPr/>
          <p:nvPr/>
        </p:nvSpPr>
        <p:spPr>
          <a:xfrm>
            <a:off x="3221293" y="3421492"/>
            <a:ext cx="2088108" cy="11905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Physical Activity Questionnaire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4F8661B-D95F-B226-9966-94A235CE6275}"/>
              </a:ext>
            </a:extLst>
          </p:cNvPr>
          <p:cNvSpPr/>
          <p:nvPr/>
        </p:nvSpPr>
        <p:spPr>
          <a:xfrm>
            <a:off x="3221293" y="2418052"/>
            <a:ext cx="2088108" cy="9280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Sleep Disturbance Scale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4DC5256-92F8-B273-3D1B-CE58C9376C7B}"/>
              </a:ext>
            </a:extLst>
          </p:cNvPr>
          <p:cNvSpPr/>
          <p:nvPr/>
        </p:nvSpPr>
        <p:spPr>
          <a:xfrm>
            <a:off x="491895" y="1163060"/>
            <a:ext cx="2088108" cy="229791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Physical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BMI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Waist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Systolic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Diastolic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Heart Rate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1D184BF-647C-C285-D455-D34C983C2A0E}"/>
              </a:ext>
            </a:extLst>
          </p:cNvPr>
          <p:cNvSpPr/>
          <p:nvPr/>
        </p:nvSpPr>
        <p:spPr>
          <a:xfrm>
            <a:off x="6096000" y="148686"/>
            <a:ext cx="2267234" cy="2956895"/>
          </a:xfrm>
          <a:prstGeom prst="roundRect">
            <a:avLst/>
          </a:prstGeom>
          <a:solidFill>
            <a:srgbClr val="FDEA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Fitness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Endurance Time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Endurance Max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Curl-Up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ND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Push-Up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Left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Right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Trunk Lift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8CCFA46-1BC1-516E-CC12-CC66DAE2C27C}"/>
              </a:ext>
            </a:extLst>
          </p:cNvPr>
          <p:cNvSpPr/>
          <p:nvPr/>
        </p:nvSpPr>
        <p:spPr>
          <a:xfrm>
            <a:off x="6096000" y="3387875"/>
            <a:ext cx="2267234" cy="2406887"/>
          </a:xfrm>
          <a:prstGeom prst="roundRect">
            <a:avLst/>
          </a:prstGeom>
          <a:solidFill>
            <a:srgbClr val="FDEA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Fitness Zone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Curl-Up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ND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Push-Up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Left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Right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Trunk Lift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6970374E-C96B-5948-6127-821E07B3FD9B}"/>
              </a:ext>
            </a:extLst>
          </p:cNvPr>
          <p:cNvSpPr/>
          <p:nvPr/>
        </p:nvSpPr>
        <p:spPr>
          <a:xfrm>
            <a:off x="3988993" y="4612022"/>
            <a:ext cx="572630" cy="35887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CA54C9B-0786-27A8-4724-32C01E77A690}"/>
              </a:ext>
            </a:extLst>
          </p:cNvPr>
          <p:cNvSpPr/>
          <p:nvPr/>
        </p:nvSpPr>
        <p:spPr>
          <a:xfrm>
            <a:off x="6943302" y="3105581"/>
            <a:ext cx="572630" cy="358870"/>
          </a:xfrm>
          <a:prstGeom prst="downArrow">
            <a:avLst/>
          </a:prstGeom>
          <a:solidFill>
            <a:srgbClr val="D983E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BF1B1E-404F-EAD3-7EEA-052443182B2C}"/>
              </a:ext>
            </a:extLst>
          </p:cNvPr>
          <p:cNvSpPr/>
          <p:nvPr/>
        </p:nvSpPr>
        <p:spPr>
          <a:xfrm>
            <a:off x="409439" y="0"/>
            <a:ext cx="11587489" cy="5794762"/>
          </a:xfrm>
          <a:prstGeom prst="rect">
            <a:avLst/>
          </a:prstGeom>
          <a:solidFill>
            <a:srgbClr val="FFFFFF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91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3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AF526-76DB-C154-D31B-B78F9B161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CAB6B-609C-063A-7DF2-7E7F9DCD4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6034"/>
            <a:ext cx="10515600" cy="43513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>
              <a:latin typeface="Avenir Next" panose="020B0503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Avenir Next" panose="020B0503020202020204" pitchFamily="34" charset="0"/>
              </a:rPr>
              <a:t>Continuous recording of accelerometer data for ~1000 subjects spanning many days.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A68F9BE-957D-68B7-8DD1-D3E3700D7A66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Data: Actigraphy</a:t>
            </a:r>
          </a:p>
        </p:txBody>
      </p:sp>
      <p:pic>
        <p:nvPicPr>
          <p:cNvPr id="7" name="Picture 6" descr="A hand with a watch on it&#10;&#10;Description automatically generated">
            <a:extLst>
              <a:ext uri="{FF2B5EF4-FFF2-40B4-BE49-F238E27FC236}">
                <a16:creationId xmlns:a16="http://schemas.microsoft.com/office/drawing/2014/main" id="{89DB853D-2E0E-AACB-6E5B-15EF3ADC4F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1597"/>
            <a:ext cx="5833812" cy="4351338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7189108F-0BF2-BD19-8C79-39CB8DC27E7C}"/>
              </a:ext>
            </a:extLst>
          </p:cNvPr>
          <p:cNvGrpSpPr/>
          <p:nvPr/>
        </p:nvGrpSpPr>
        <p:grpSpPr>
          <a:xfrm>
            <a:off x="7349827" y="2561703"/>
            <a:ext cx="1564068" cy="1782014"/>
            <a:chOff x="6902448" y="2955358"/>
            <a:chExt cx="1564068" cy="1782014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DA04084-73DB-3508-2C89-02B6B4F8FD3C}"/>
                </a:ext>
              </a:extLst>
            </p:cNvPr>
            <p:cNvCxnSpPr/>
            <p:nvPr/>
          </p:nvCxnSpPr>
          <p:spPr>
            <a:xfrm flipV="1">
              <a:off x="7597392" y="2955358"/>
              <a:ext cx="0" cy="124471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0DCEC093-06A6-D947-A920-BD9E132255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02448" y="4214495"/>
              <a:ext cx="694944" cy="52287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854BC964-9501-EA47-76BA-F4F9606113AB}"/>
                </a:ext>
              </a:extLst>
            </p:cNvPr>
            <p:cNvCxnSpPr>
              <a:cxnSpLocks/>
            </p:cNvCxnSpPr>
            <p:nvPr/>
          </p:nvCxnSpPr>
          <p:spPr>
            <a:xfrm>
              <a:off x="7597392" y="4214495"/>
              <a:ext cx="869124" cy="26143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7B699125-377D-F621-499A-10B3C9E3DBA0}"/>
                    </a:ext>
                  </a:extLst>
                </p:cNvPr>
                <p:cNvSpPr txBox="1"/>
                <p:nvPr/>
              </p:nvSpPr>
              <p:spPr>
                <a:xfrm>
                  <a:off x="7995460" y="4015409"/>
                  <a:ext cx="36638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en-US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7B699125-377D-F621-499A-10B3C9E3DBA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95460" y="4015409"/>
                  <a:ext cx="366382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FF0DCDF1-52BC-1453-A48F-99305A469E12}"/>
                    </a:ext>
                  </a:extLst>
                </p:cNvPr>
                <p:cNvSpPr txBox="1"/>
                <p:nvPr/>
              </p:nvSpPr>
              <p:spPr>
                <a:xfrm>
                  <a:off x="6975768" y="4160548"/>
                  <a:ext cx="36978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oMath>
                    </m:oMathPara>
                  </a14:m>
                  <a:endParaRPr lang="en-US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FF0DCDF1-52BC-1453-A48F-99305A469E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75768" y="4160548"/>
                  <a:ext cx="369781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8494797-144D-6899-B74D-C65618D8C7CE}"/>
                    </a:ext>
                  </a:extLst>
                </p:cNvPr>
                <p:cNvSpPr txBox="1"/>
                <p:nvPr/>
              </p:nvSpPr>
              <p:spPr>
                <a:xfrm>
                  <a:off x="7647988" y="3393050"/>
                  <a:ext cx="2968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oMath>
                    </m:oMathPara>
                  </a14:m>
                  <a:endParaRPr lang="en-US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8494797-144D-6899-B74D-C65618D8C7C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47988" y="3393050"/>
                  <a:ext cx="296876" cy="369332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F9CDB57-F3F4-F99B-DEC9-A364C708F765}"/>
              </a:ext>
            </a:extLst>
          </p:cNvPr>
          <p:cNvGrpSpPr/>
          <p:nvPr/>
        </p:nvGrpSpPr>
        <p:grpSpPr>
          <a:xfrm>
            <a:off x="9595383" y="3184061"/>
            <a:ext cx="1527976" cy="805543"/>
            <a:chOff x="9156191" y="3577716"/>
            <a:chExt cx="1527976" cy="805543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653E9DA-DF8C-ADAF-4332-AF24A20C02C6}"/>
                </a:ext>
              </a:extLst>
            </p:cNvPr>
            <p:cNvCxnSpPr/>
            <p:nvPr/>
          </p:nvCxnSpPr>
          <p:spPr>
            <a:xfrm flipV="1">
              <a:off x="9156192" y="3577716"/>
              <a:ext cx="1527975" cy="76749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8ACBB74-432B-DBB4-BF33-3FF939A28C8D}"/>
                </a:ext>
              </a:extLst>
            </p:cNvPr>
            <p:cNvCxnSpPr>
              <a:cxnSpLocks/>
            </p:cNvCxnSpPr>
            <p:nvPr/>
          </p:nvCxnSpPr>
          <p:spPr>
            <a:xfrm>
              <a:off x="9156191" y="4357406"/>
              <a:ext cx="151739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D9C219F8-7026-1D73-8B38-1C7D46972A63}"/>
                    </a:ext>
                  </a:extLst>
                </p:cNvPr>
                <p:cNvSpPr txBox="1"/>
                <p:nvPr/>
              </p:nvSpPr>
              <p:spPr>
                <a:xfrm>
                  <a:off x="9613282" y="4013927"/>
                  <a:ext cx="37253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oMath>
                    </m:oMathPara>
                  </a14:m>
                  <a:endParaRPr lang="en-US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D9C219F8-7026-1D73-8B38-1C7D46972A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13282" y="4013927"/>
                  <a:ext cx="372538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7" name="Right Arrow 26">
            <a:extLst>
              <a:ext uri="{FF2B5EF4-FFF2-40B4-BE49-F238E27FC236}">
                <a16:creationId xmlns:a16="http://schemas.microsoft.com/office/drawing/2014/main" id="{2B52B856-9B31-5AE1-08DB-E0196756FB76}"/>
              </a:ext>
            </a:extLst>
          </p:cNvPr>
          <p:cNvSpPr/>
          <p:nvPr/>
        </p:nvSpPr>
        <p:spPr>
          <a:xfrm>
            <a:off x="5571729" y="3429000"/>
            <a:ext cx="1348573" cy="4582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4AFE3C2-FF90-0AE3-0A3E-6766C372FB1D}"/>
              </a:ext>
            </a:extLst>
          </p:cNvPr>
          <p:cNvSpPr txBox="1"/>
          <p:nvPr/>
        </p:nvSpPr>
        <p:spPr>
          <a:xfrm>
            <a:off x="7638352" y="4838385"/>
            <a:ext cx="1023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ENMO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83E211C9-18AA-A1A0-BB16-BF037E8226CB}"/>
              </a:ext>
            </a:extLst>
          </p:cNvPr>
          <p:cNvSpPr/>
          <p:nvPr/>
        </p:nvSpPr>
        <p:spPr>
          <a:xfrm rot="5400000">
            <a:off x="7764520" y="4262120"/>
            <a:ext cx="692356" cy="4582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FB736DEF-BEB7-8BBF-B6FF-C450EA82585E}"/>
              </a:ext>
            </a:extLst>
          </p:cNvPr>
          <p:cNvSpPr/>
          <p:nvPr/>
        </p:nvSpPr>
        <p:spPr>
          <a:xfrm rot="16200000">
            <a:off x="9197628" y="3783489"/>
            <a:ext cx="353568" cy="349789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56E331-8D53-9132-3E4C-DF3BDEBA7C54}"/>
              </a:ext>
            </a:extLst>
          </p:cNvPr>
          <p:cNvSpPr txBox="1"/>
          <p:nvPr/>
        </p:nvSpPr>
        <p:spPr>
          <a:xfrm>
            <a:off x="8677399" y="5259444"/>
            <a:ext cx="1359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mbria Math" panose="02040503050406030204" pitchFamily="18" charset="0"/>
                <a:ea typeface="Cambria Math" panose="02040503050406030204" pitchFamily="18" charset="0"/>
              </a:rPr>
              <a:t>5-minute bouts</a:t>
            </a:r>
          </a:p>
        </p:txBody>
      </p:sp>
      <p:pic>
        <p:nvPicPr>
          <p:cNvPr id="5" name="Picture 4" descr="A person sleeping on a pillow&#10;&#10;Description automatically generated">
            <a:extLst>
              <a:ext uri="{FF2B5EF4-FFF2-40B4-BE49-F238E27FC236}">
                <a16:creationId xmlns:a16="http://schemas.microsoft.com/office/drawing/2014/main" id="{368D4DDD-B6E3-D818-280A-C15D467F12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771" y="2683979"/>
            <a:ext cx="2550430" cy="16120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33AC95-A164-AC93-D566-B2766EAB2366}"/>
              </a:ext>
            </a:extLst>
          </p:cNvPr>
          <p:cNvSpPr txBox="1"/>
          <p:nvPr/>
        </p:nvSpPr>
        <p:spPr>
          <a:xfrm>
            <a:off x="8709158" y="5693603"/>
            <a:ext cx="1343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Next" panose="020B0503020202020204" pitchFamily="34" charset="0"/>
              </a:rPr>
              <a:t>Thresholds</a:t>
            </a:r>
          </a:p>
        </p:txBody>
      </p:sp>
    </p:spTree>
    <p:extLst>
      <p:ext uri="{BB962C8B-B14F-4D97-AF65-F5344CB8AC3E}">
        <p14:creationId xmlns:p14="http://schemas.microsoft.com/office/powerpoint/2010/main" val="391129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/>
      <p:bldP spid="29" grpId="0" animBg="1"/>
      <p:bldP spid="30" grpId="0" animBg="1"/>
      <p:bldP spid="32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8C8E4-E2A8-D58F-B831-6470601B5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46AB6-98FF-BB58-65CE-FF621CBBC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440" y="481566"/>
            <a:ext cx="5295900" cy="6752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Missing data</a:t>
            </a:r>
          </a:p>
        </p:txBody>
      </p:sp>
      <p:pic>
        <p:nvPicPr>
          <p:cNvPr id="9" name="Picture 8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1A8E1D31-C454-B8CC-620E-FFD2D28348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4" b="5423"/>
          <a:stretch/>
        </p:blipFill>
        <p:spPr>
          <a:xfrm>
            <a:off x="5705340" y="1069673"/>
            <a:ext cx="5941101" cy="4462763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6143B7C-EC24-0A2A-FB1A-AA4BC720C6E2}"/>
              </a:ext>
            </a:extLst>
          </p:cNvPr>
          <p:cNvSpPr txBox="1">
            <a:spLocks/>
          </p:cNvSpPr>
          <p:nvPr/>
        </p:nvSpPr>
        <p:spPr>
          <a:xfrm>
            <a:off x="409440" y="1186938"/>
            <a:ext cx="5295900" cy="1115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Little predictive power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9C93A25-B921-98AF-44E2-E4F0A59B783A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Data Challenges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F02C30-5087-6EA2-6433-05AE9F102E21}"/>
              </a:ext>
            </a:extLst>
          </p:cNvPr>
          <p:cNvSpPr txBox="1"/>
          <p:nvPr/>
        </p:nvSpPr>
        <p:spPr>
          <a:xfrm>
            <a:off x="8053330" y="5532436"/>
            <a:ext cx="157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Outcome (SII)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0575CF-4706-5B04-66B6-33680C1DD1E8}"/>
              </a:ext>
            </a:extLst>
          </p:cNvPr>
          <p:cNvSpPr txBox="1"/>
          <p:nvPr/>
        </p:nvSpPr>
        <p:spPr>
          <a:xfrm rot="16200000">
            <a:off x="4496439" y="3026882"/>
            <a:ext cx="1972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Predictor Variable</a:t>
            </a:r>
          </a:p>
        </p:txBody>
      </p:sp>
    </p:spTree>
    <p:extLst>
      <p:ext uri="{BB962C8B-B14F-4D97-AF65-F5344CB8AC3E}">
        <p14:creationId xmlns:p14="http://schemas.microsoft.com/office/powerpoint/2010/main" val="560727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9B13C-95EC-DC0E-C26E-7D9EB29B9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19AD3-CAC6-2BBB-1504-0CF75CEDB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440" y="481566"/>
            <a:ext cx="5295900" cy="6752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Missing data</a:t>
            </a:r>
          </a:p>
        </p:txBody>
      </p:sp>
      <p:pic>
        <p:nvPicPr>
          <p:cNvPr id="5" name="Picture 4" descr="A bar chart with blue rectangular bars&#10;&#10;Description automatically generated">
            <a:extLst>
              <a:ext uri="{FF2B5EF4-FFF2-40B4-BE49-F238E27FC236}">
                <a16:creationId xmlns:a16="http://schemas.microsoft.com/office/drawing/2014/main" id="{3132B542-26E1-E153-F183-D679E26205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60" b="5855"/>
          <a:stretch/>
        </p:blipFill>
        <p:spPr>
          <a:xfrm>
            <a:off x="5449729" y="1132231"/>
            <a:ext cx="6243667" cy="440020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8277882-06D8-B0DE-3A34-36431EF35EB8}"/>
              </a:ext>
            </a:extLst>
          </p:cNvPr>
          <p:cNvSpPr txBox="1">
            <a:spLocks/>
          </p:cNvSpPr>
          <p:nvPr/>
        </p:nvSpPr>
        <p:spPr>
          <a:xfrm>
            <a:off x="409440" y="1837603"/>
            <a:ext cx="5295900" cy="1115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Sparse data for SII score 3.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AE64CBE-45F3-6399-CB9F-2FA593DDD695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Data Challenges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16CCB8-5D16-4509-E2E5-419BECA8C64B}"/>
              </a:ext>
            </a:extLst>
          </p:cNvPr>
          <p:cNvSpPr txBox="1"/>
          <p:nvPr/>
        </p:nvSpPr>
        <p:spPr>
          <a:xfrm>
            <a:off x="8053330" y="5532436"/>
            <a:ext cx="157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Outcome (SII)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ED70AB-FE00-47B7-AE51-B3DACE7DFF25}"/>
              </a:ext>
            </a:extLst>
          </p:cNvPr>
          <p:cNvSpPr/>
          <p:nvPr/>
        </p:nvSpPr>
        <p:spPr>
          <a:xfrm>
            <a:off x="6544019" y="1329787"/>
            <a:ext cx="793215" cy="38338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FDB03D-45E0-42E3-EA7B-3D96798FCB8E}"/>
              </a:ext>
            </a:extLst>
          </p:cNvPr>
          <p:cNvSpPr/>
          <p:nvPr/>
        </p:nvSpPr>
        <p:spPr>
          <a:xfrm>
            <a:off x="7857190" y="3263901"/>
            <a:ext cx="793215" cy="1899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3DF3BA-1D4C-847D-97E1-C29F97F47957}"/>
              </a:ext>
            </a:extLst>
          </p:cNvPr>
          <p:cNvSpPr/>
          <p:nvPr/>
        </p:nvSpPr>
        <p:spPr>
          <a:xfrm>
            <a:off x="9192811" y="4229099"/>
            <a:ext cx="793215" cy="9345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66BD18-542B-25ED-0165-8C0B4F425B90}"/>
              </a:ext>
            </a:extLst>
          </p:cNvPr>
          <p:cNvSpPr/>
          <p:nvPr/>
        </p:nvSpPr>
        <p:spPr>
          <a:xfrm>
            <a:off x="10528432" y="4927599"/>
            <a:ext cx="793215" cy="236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AAE29A3-2F86-08CF-831B-8DD8F3C5E575}"/>
              </a:ext>
            </a:extLst>
          </p:cNvPr>
          <p:cNvSpPr txBox="1">
            <a:spLocks/>
          </p:cNvSpPr>
          <p:nvPr/>
        </p:nvSpPr>
        <p:spPr>
          <a:xfrm>
            <a:off x="409440" y="1186938"/>
            <a:ext cx="5295900" cy="1115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Little predictive power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EB2948-6410-9E16-FD89-3DCA1962795E}"/>
              </a:ext>
            </a:extLst>
          </p:cNvPr>
          <p:cNvSpPr/>
          <p:nvPr/>
        </p:nvSpPr>
        <p:spPr>
          <a:xfrm>
            <a:off x="10245687" y="4406747"/>
            <a:ext cx="1355074" cy="1211855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076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11" grpId="0" animBg="1"/>
      <p:bldP spid="12" grpId="0" animBg="1"/>
      <p:bldP spid="13" grpId="0" animBg="1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F520F-B748-2868-8FAE-6275F7240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19136-0FD6-30C5-403F-C929DC496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440" y="481566"/>
            <a:ext cx="5295900" cy="6752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Missing data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8315BFE-63E0-A5F6-430B-18E022B123F2}"/>
              </a:ext>
            </a:extLst>
          </p:cNvPr>
          <p:cNvSpPr txBox="1">
            <a:spLocks/>
          </p:cNvSpPr>
          <p:nvPr/>
        </p:nvSpPr>
        <p:spPr>
          <a:xfrm>
            <a:off x="409440" y="1837603"/>
            <a:ext cx="5295900" cy="495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Sparse data for SII score 3.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D749A4C-D2DB-EEC6-1A09-C23DA52FBC0C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Data Challenges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38B5634-1FD3-D65A-3DEC-E1FB8FD36491}"/>
              </a:ext>
            </a:extLst>
          </p:cNvPr>
          <p:cNvSpPr txBox="1">
            <a:spLocks/>
          </p:cNvSpPr>
          <p:nvPr/>
        </p:nvSpPr>
        <p:spPr>
          <a:xfrm>
            <a:off x="409440" y="1186938"/>
            <a:ext cx="5295900" cy="1115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Little predictive power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9A25B10-9643-4C9A-57E9-31B8C649EEBE}"/>
              </a:ext>
            </a:extLst>
          </p:cNvPr>
          <p:cNvSpPr txBox="1">
            <a:spLocks/>
          </p:cNvSpPr>
          <p:nvPr/>
        </p:nvSpPr>
        <p:spPr>
          <a:xfrm>
            <a:off x="409440" y="2488268"/>
            <a:ext cx="5295900" cy="495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Feature Reduction</a:t>
            </a:r>
          </a:p>
        </p:txBody>
      </p:sp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88482064-A223-4FD6-309B-CB03FC3B55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178" y="0"/>
            <a:ext cx="6418843" cy="6858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78C626-3F1C-B8E1-58C1-5401B1DDE078}"/>
              </a:ext>
            </a:extLst>
          </p:cNvPr>
          <p:cNvSpPr txBox="1">
            <a:spLocks/>
          </p:cNvSpPr>
          <p:nvPr/>
        </p:nvSpPr>
        <p:spPr>
          <a:xfrm>
            <a:off x="409440" y="3138933"/>
            <a:ext cx="5295900" cy="495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Feature Selection</a:t>
            </a:r>
          </a:p>
        </p:txBody>
      </p:sp>
    </p:spTree>
    <p:extLst>
      <p:ext uri="{BB962C8B-B14F-4D97-AF65-F5344CB8AC3E}">
        <p14:creationId xmlns:p14="http://schemas.microsoft.com/office/powerpoint/2010/main" val="972383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5B3F07-F9FD-E16C-9683-138FC208D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84C5FF48-01D2-5FF9-4B26-7292E31C492D}"/>
              </a:ext>
            </a:extLst>
          </p:cNvPr>
          <p:cNvGrpSpPr/>
          <p:nvPr/>
        </p:nvGrpSpPr>
        <p:grpSpPr>
          <a:xfrm>
            <a:off x="1260500" y="2497733"/>
            <a:ext cx="9093300" cy="1587500"/>
            <a:chOff x="1057300" y="3844924"/>
            <a:chExt cx="9093300" cy="158750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B83FDC7-7A58-EC18-9419-5E745AA88618}"/>
                </a:ext>
              </a:extLst>
            </p:cNvPr>
            <p:cNvSpPr/>
            <p:nvPr/>
          </p:nvSpPr>
          <p:spPr>
            <a:xfrm>
              <a:off x="1511300" y="3994148"/>
              <a:ext cx="8138025" cy="1339852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50000">
                  <a:schemeClr val="bg1">
                    <a:lumMod val="85000"/>
                    <a:shade val="67500"/>
                    <a:satMod val="115000"/>
                  </a:schemeClr>
                </a:gs>
                <a:gs pos="100000">
                  <a:schemeClr val="bg1">
                    <a:lumMod val="85000"/>
                    <a:shade val="100000"/>
                    <a:satMod val="115000"/>
                  </a:schemeClr>
                </a:gs>
              </a:gsLst>
              <a:lin ang="16200000" scaled="0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6E7E356-FCB8-59FD-D983-CF089F865DB2}"/>
                </a:ext>
              </a:extLst>
            </p:cNvPr>
            <p:cNvSpPr/>
            <p:nvPr/>
          </p:nvSpPr>
          <p:spPr>
            <a:xfrm>
              <a:off x="1057300" y="3844924"/>
              <a:ext cx="508000" cy="158750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0000">
                  <a:schemeClr val="bg1">
                    <a:lumMod val="85000"/>
                    <a:shade val="67500"/>
                    <a:satMod val="115000"/>
                  </a:schemeClr>
                </a:gs>
                <a:gs pos="100000">
                  <a:schemeClr val="bg1">
                    <a:lumMod val="85000"/>
                    <a:shade val="100000"/>
                    <a:satMod val="115000"/>
                  </a:schemeClr>
                </a:gs>
              </a:gsLst>
              <a:lin ang="16200000" scaled="0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E4AFA01-93FE-E695-8BC7-D8EC27D1C76C}"/>
                </a:ext>
              </a:extLst>
            </p:cNvPr>
            <p:cNvSpPr/>
            <p:nvPr/>
          </p:nvSpPr>
          <p:spPr>
            <a:xfrm>
              <a:off x="9642600" y="3844924"/>
              <a:ext cx="508000" cy="158750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0000">
                  <a:schemeClr val="bg1">
                    <a:lumMod val="85000"/>
                    <a:shade val="67500"/>
                    <a:satMod val="115000"/>
                  </a:schemeClr>
                </a:gs>
                <a:gs pos="100000">
                  <a:schemeClr val="bg1">
                    <a:lumMod val="85000"/>
                    <a:shade val="100000"/>
                    <a:satMod val="115000"/>
                  </a:schemeClr>
                </a:gs>
              </a:gsLst>
              <a:lin ang="16200000" scaled="0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CA51F15C-AFEF-1FC8-52F6-74EE76E8A003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Modeling Process</a:t>
            </a:r>
          </a:p>
        </p:txBody>
      </p:sp>
      <p:sp>
        <p:nvSpPr>
          <p:cNvPr id="9" name="Connector 8">
            <a:extLst>
              <a:ext uri="{FF2B5EF4-FFF2-40B4-BE49-F238E27FC236}">
                <a16:creationId xmlns:a16="http://schemas.microsoft.com/office/drawing/2014/main" id="{668BE3AA-5116-4D5F-9759-24340996960A}"/>
              </a:ext>
            </a:extLst>
          </p:cNvPr>
          <p:cNvSpPr/>
          <p:nvPr/>
        </p:nvSpPr>
        <p:spPr>
          <a:xfrm>
            <a:off x="140104" y="283766"/>
            <a:ext cx="4309185" cy="1231900"/>
          </a:xfrm>
          <a:prstGeom prst="flowChartConnector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venir Next" panose="020B0503020202020204" pitchFamily="34" charset="0"/>
              </a:rPr>
              <a:t>Cleaned, Computed, Outcome-Imputed, Feature-Selected Data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E53B4C3-555F-C9CB-F1CA-4B9A1B1DBD29}"/>
              </a:ext>
            </a:extLst>
          </p:cNvPr>
          <p:cNvSpPr/>
          <p:nvPr/>
        </p:nvSpPr>
        <p:spPr>
          <a:xfrm>
            <a:off x="2052788" y="1727796"/>
            <a:ext cx="1231900" cy="1231900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Custom Iterative Imputer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5958CFF-C412-72C7-0820-A790AFCCFD83}"/>
              </a:ext>
            </a:extLst>
          </p:cNvPr>
          <p:cNvSpPr/>
          <p:nvPr/>
        </p:nvSpPr>
        <p:spPr>
          <a:xfrm>
            <a:off x="7483654" y="1753196"/>
            <a:ext cx="1762260" cy="1231900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Sequential Ordinal Classifier Wrapper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3A88FB14-81A6-F6F2-6631-E7E7A9BE8603}"/>
              </a:ext>
            </a:extLst>
          </p:cNvPr>
          <p:cNvSpPr/>
          <p:nvPr/>
        </p:nvSpPr>
        <p:spPr>
          <a:xfrm>
            <a:off x="3796133" y="2825553"/>
            <a:ext cx="2100021" cy="1003300"/>
          </a:xfrm>
          <a:prstGeom prst="rightArrow">
            <a:avLst>
              <a:gd name="adj1" fmla="val 72785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Compute Predictors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2F47B23B-F74A-C60D-4565-3F1947934D16}"/>
              </a:ext>
            </a:extLst>
          </p:cNvPr>
          <p:cNvSpPr/>
          <p:nvPr/>
        </p:nvSpPr>
        <p:spPr>
          <a:xfrm>
            <a:off x="2052788" y="2821583"/>
            <a:ext cx="1743345" cy="1003300"/>
          </a:xfrm>
          <a:prstGeom prst="rightArrow">
            <a:avLst>
              <a:gd name="adj1" fmla="val 72785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Impute Predictors</a:t>
            </a: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450CD5C1-46BC-997D-B8E6-680F591FCA4F}"/>
              </a:ext>
            </a:extLst>
          </p:cNvPr>
          <p:cNvSpPr/>
          <p:nvPr/>
        </p:nvSpPr>
        <p:spPr>
          <a:xfrm>
            <a:off x="5896154" y="2829523"/>
            <a:ext cx="1587500" cy="1003300"/>
          </a:xfrm>
          <a:prstGeom prst="rightArrow">
            <a:avLst>
              <a:gd name="adj1" fmla="val 65190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SMOTE</a:t>
            </a:r>
          </a:p>
          <a:p>
            <a:pPr algn="ctr"/>
            <a:r>
              <a:rPr lang="en-US" dirty="0" err="1">
                <a:latin typeface="Avenir Next" panose="020B0503020202020204" pitchFamily="34" charset="0"/>
              </a:rPr>
              <a:t>sii</a:t>
            </a:r>
            <a:r>
              <a:rPr lang="en-US" dirty="0">
                <a:latin typeface="Avenir Next" panose="020B0503020202020204" pitchFamily="34" charset="0"/>
              </a:rPr>
              <a:t>=3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FF948C9E-9FE3-0EA1-9FE5-BD99C853CDEA}"/>
              </a:ext>
            </a:extLst>
          </p:cNvPr>
          <p:cNvSpPr/>
          <p:nvPr/>
        </p:nvSpPr>
        <p:spPr>
          <a:xfrm>
            <a:off x="7483654" y="2821583"/>
            <a:ext cx="2278064" cy="1003300"/>
          </a:xfrm>
          <a:prstGeom prst="rightArrow">
            <a:avLst>
              <a:gd name="adj1" fmla="val 65190"/>
              <a:gd name="adj2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Fit &amp; Predict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794D74D-C67F-CC79-6EB6-F790E624D5DC}"/>
              </a:ext>
            </a:extLst>
          </p:cNvPr>
          <p:cNvSpPr/>
          <p:nvPr/>
        </p:nvSpPr>
        <p:spPr>
          <a:xfrm>
            <a:off x="3785964" y="1729383"/>
            <a:ext cx="1608915" cy="1231900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Custom Function Transformer</a:t>
            </a:r>
          </a:p>
        </p:txBody>
      </p:sp>
      <p:sp>
        <p:nvSpPr>
          <p:cNvPr id="31" name="Connector 30">
            <a:extLst>
              <a:ext uri="{FF2B5EF4-FFF2-40B4-BE49-F238E27FC236}">
                <a16:creationId xmlns:a16="http://schemas.microsoft.com/office/drawing/2014/main" id="{737E9B3F-7665-2C89-A202-6F42CFF94A63}"/>
              </a:ext>
            </a:extLst>
          </p:cNvPr>
          <p:cNvSpPr/>
          <p:nvPr/>
        </p:nvSpPr>
        <p:spPr>
          <a:xfrm>
            <a:off x="10361604" y="2707283"/>
            <a:ext cx="1273463" cy="1231900"/>
          </a:xfrm>
          <a:prstGeom prst="flowChartConnector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venir Next" panose="020B0503020202020204" pitchFamily="34" charset="0"/>
              </a:rPr>
              <a:t>Kappa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7BE9F4E-B3A7-6AE2-0695-D398AEBD824E}"/>
              </a:ext>
            </a:extLst>
          </p:cNvPr>
          <p:cNvSpPr txBox="1"/>
          <p:nvPr/>
        </p:nvSpPr>
        <p:spPr>
          <a:xfrm>
            <a:off x="7783257" y="4161435"/>
            <a:ext cx="167885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SLR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MLR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Logistic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Random Forest</a:t>
            </a:r>
            <a:b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SVR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AdaBoost</a:t>
            </a:r>
          </a:p>
          <a:p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GradientBoost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XGBoost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F16992B-D8F2-A0C6-EBFA-6CE0FB157EFF}"/>
              </a:ext>
            </a:extLst>
          </p:cNvPr>
          <p:cNvSpPr txBox="1"/>
          <p:nvPr/>
        </p:nvSpPr>
        <p:spPr>
          <a:xfrm>
            <a:off x="9543528" y="4894917"/>
            <a:ext cx="1620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venir Next" panose="020B0503020202020204" pitchFamily="34" charset="0"/>
              </a:rPr>
              <a:t>+ Tuning</a:t>
            </a:r>
          </a:p>
        </p:txBody>
      </p:sp>
    </p:spTree>
    <p:extLst>
      <p:ext uri="{BB962C8B-B14F-4D97-AF65-F5344CB8AC3E}">
        <p14:creationId xmlns:p14="http://schemas.microsoft.com/office/powerpoint/2010/main" val="3817592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8" grpId="0" animBg="1"/>
      <p:bldP spid="19" grpId="0" animBg="1"/>
      <p:bldP spid="22" grpId="0" animBg="1"/>
      <p:bldP spid="24" grpId="0" animBg="1"/>
      <p:bldP spid="25" grpId="0" animBg="1"/>
      <p:bldP spid="27" grpId="0" animBg="1"/>
      <p:bldP spid="28" grpId="0" animBg="1"/>
      <p:bldP spid="31" grpId="1" animBg="1"/>
      <p:bldP spid="36" grpId="0"/>
      <p:bldP spid="3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EDBE0-6C6D-A221-08E7-6D21BF71A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Say something here about the models that rose to the top and the performance of those models.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ED14770-093D-FEFB-03B3-B0501FC25B78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Final Results</a:t>
            </a:r>
          </a:p>
        </p:txBody>
      </p:sp>
    </p:spTree>
    <p:extLst>
      <p:ext uri="{BB962C8B-B14F-4D97-AF65-F5344CB8AC3E}">
        <p14:creationId xmlns:p14="http://schemas.microsoft.com/office/powerpoint/2010/main" val="894810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close-up of a newspaper&#10;&#10;Description automatically generated">
            <a:extLst>
              <a:ext uri="{FF2B5EF4-FFF2-40B4-BE49-F238E27FC236}">
                <a16:creationId xmlns:a16="http://schemas.microsoft.com/office/drawing/2014/main" id="{A90DF1D5-859D-66FF-0F0D-1FE5393274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28927">
            <a:off x="1461677" y="395586"/>
            <a:ext cx="4548286" cy="606682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60FC773-F037-9F3B-A871-4573FC21D2E5}"/>
              </a:ext>
            </a:extLst>
          </p:cNvPr>
          <p:cNvSpPr/>
          <p:nvPr/>
        </p:nvSpPr>
        <p:spPr>
          <a:xfrm>
            <a:off x="706293" y="-118074"/>
            <a:ext cx="6311452" cy="7094147"/>
          </a:xfrm>
          <a:prstGeom prst="rect">
            <a:avLst/>
          </a:prstGeom>
          <a:solidFill>
            <a:srgbClr val="FFFFFF">
              <a:alpha val="74118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pap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E83888D3-AF62-A0DF-4814-54673DC3BF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3927">
            <a:off x="4493495" y="333716"/>
            <a:ext cx="48483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2A0A8A-750B-384A-4A71-E4A89A154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440" y="5532437"/>
            <a:ext cx="10515600" cy="1325563"/>
          </a:xfrm>
        </p:spPr>
        <p:txBody>
          <a:bodyPr/>
          <a:lstStyle/>
          <a:p>
            <a:r>
              <a:rPr lang="en-US" dirty="0">
                <a:latin typeface="Avenir Next" panose="020B0503020202020204" pitchFamily="34" charset="0"/>
              </a:rPr>
              <a:t>The Problem</a:t>
            </a:r>
          </a:p>
        </p:txBody>
      </p:sp>
      <p:pic>
        <p:nvPicPr>
          <p:cNvPr id="8" name="Picture 7" descr="A child sitting on a couch holding a tablet&#10;&#10;Description automatically generated">
            <a:extLst>
              <a:ext uri="{FF2B5EF4-FFF2-40B4-BE49-F238E27FC236}">
                <a16:creationId xmlns:a16="http://schemas.microsoft.com/office/drawing/2014/main" id="{1038F0E8-63C7-2FE1-B755-C9709A0EB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958" y="1171186"/>
            <a:ext cx="10049806" cy="670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92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4CFF0-563C-30FA-90C6-C8573F99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hild running through a field&#10;&#10;Description automatically generated">
            <a:extLst>
              <a:ext uri="{FF2B5EF4-FFF2-40B4-BE49-F238E27FC236}">
                <a16:creationId xmlns:a16="http://schemas.microsoft.com/office/drawing/2014/main" id="{D192FD3E-0AA3-237E-C2E6-F247A3EFD4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3" t="30810" r="17693" b="9550"/>
          <a:stretch/>
        </p:blipFill>
        <p:spPr>
          <a:xfrm rot="21348648">
            <a:off x="7764147" y="644568"/>
            <a:ext cx="3271220" cy="4687334"/>
          </a:xfrm>
          <a:prstGeom prst="rect">
            <a:avLst/>
          </a:prstGeom>
        </p:spPr>
      </p:pic>
      <p:pic>
        <p:nvPicPr>
          <p:cNvPr id="8" name="Picture 7" descr="A questionnaire with a list of exercise program&#10;&#10;Description automatically generated">
            <a:extLst>
              <a:ext uri="{FF2B5EF4-FFF2-40B4-BE49-F238E27FC236}">
                <a16:creationId xmlns:a16="http://schemas.microsoft.com/office/drawing/2014/main" id="{C71D2F8E-A841-19ED-3B47-F01E89E5A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7725">
            <a:off x="1486849" y="751117"/>
            <a:ext cx="3530124" cy="429498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427A6F8-2877-779F-F82B-7874A9096D5D}"/>
              </a:ext>
            </a:extLst>
          </p:cNvPr>
          <p:cNvSpPr/>
          <p:nvPr/>
        </p:nvSpPr>
        <p:spPr>
          <a:xfrm>
            <a:off x="706292" y="-118074"/>
            <a:ext cx="10696165" cy="7094147"/>
          </a:xfrm>
          <a:prstGeom prst="rect">
            <a:avLst/>
          </a:prstGeom>
          <a:solidFill>
            <a:srgbClr val="FFFFFF">
              <a:alpha val="74118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952F5-8B75-FAA4-E89C-86157866E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5428" y="5881699"/>
            <a:ext cx="8132928" cy="122237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E3133"/>
                </a:solidFill>
              </a:rPr>
              <a:t>Identify early signs of problematic internet use based on physical activity and fitness data.</a:t>
            </a:r>
            <a:endParaRPr lang="en-US" dirty="0">
              <a:solidFill>
                <a:srgbClr val="2E3133"/>
              </a:solidFill>
              <a:effectLst/>
              <a:latin typeface="Avenir Next" panose="020B0503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644923F-782C-732B-ACE2-F5E169679364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Goal</a:t>
            </a:r>
          </a:p>
        </p:txBody>
      </p:sp>
      <p:pic>
        <p:nvPicPr>
          <p:cNvPr id="13" name="Picture 12" descr="A logo for a child mind institute&#10;&#10;Description automatically generated">
            <a:extLst>
              <a:ext uri="{FF2B5EF4-FFF2-40B4-BE49-F238E27FC236}">
                <a16:creationId xmlns:a16="http://schemas.microsoft.com/office/drawing/2014/main" id="{3CCB9C4A-36F5-6F95-8303-3701EE7E7754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922474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7D8EE3D-98DE-7545-AE53-69501FB57EEE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Data</a:t>
            </a:r>
          </a:p>
        </p:txBody>
      </p:sp>
      <p:pic>
        <p:nvPicPr>
          <p:cNvPr id="7" name="Picture 6" descr="A logo for a child mind institute&#10;&#10;Description automatically generated">
            <a:extLst>
              <a:ext uri="{FF2B5EF4-FFF2-40B4-BE49-F238E27FC236}">
                <a16:creationId xmlns:a16="http://schemas.microsoft.com/office/drawing/2014/main" id="{D841777A-18D8-7ABE-92B0-588075840C4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922474"/>
            <a:ext cx="7772400" cy="5181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2699FF-F406-340D-2A95-074ACC72BC2F}"/>
              </a:ext>
            </a:extLst>
          </p:cNvPr>
          <p:cNvSpPr txBox="1"/>
          <p:nvPr/>
        </p:nvSpPr>
        <p:spPr>
          <a:xfrm>
            <a:off x="5157508" y="5392650"/>
            <a:ext cx="6425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20BED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HEALTHY BRAIN NETWORK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02C4BE-BFBD-4FC1-67C8-1F9F43FD6BB5}"/>
              </a:ext>
            </a:extLst>
          </p:cNvPr>
          <p:cNvSpPr txBox="1"/>
          <p:nvPr/>
        </p:nvSpPr>
        <p:spPr>
          <a:xfrm>
            <a:off x="4264086" y="599182"/>
            <a:ext cx="366382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 Next" panose="020B0503020202020204" pitchFamily="34" charset="0"/>
              </a:rPr>
              <a:t>5,000 children</a:t>
            </a:r>
          </a:p>
          <a:p>
            <a:pPr algn="ctr"/>
            <a:r>
              <a:rPr lang="en-US" sz="3200" dirty="0">
                <a:latin typeface="Avenir Next" panose="020B0503020202020204" pitchFamily="34" charset="0"/>
              </a:rPr>
              <a:t>Ages 5 through 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D3453B-C4B4-C7D0-3AEB-488E60231859}"/>
              </a:ext>
            </a:extLst>
          </p:cNvPr>
          <p:cNvSpPr txBox="1"/>
          <p:nvPr/>
        </p:nvSpPr>
        <p:spPr>
          <a:xfrm>
            <a:off x="2723984" y="2104222"/>
            <a:ext cx="6744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Next" panose="020B0503020202020204" pitchFamily="34" charset="0"/>
              </a:rPr>
              <a:t>No participants with complete data</a:t>
            </a:r>
          </a:p>
        </p:txBody>
      </p:sp>
    </p:spTree>
    <p:extLst>
      <p:ext uri="{BB962C8B-B14F-4D97-AF65-F5344CB8AC3E}">
        <p14:creationId xmlns:p14="http://schemas.microsoft.com/office/powerpoint/2010/main" val="861540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2DEC3-DBC0-CC42-D2C9-52B45AB95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B7D70-2AE7-0374-3558-1D2D36490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6401" y="4653886"/>
            <a:ext cx="7759890" cy="10848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venir Next" panose="020B0503020202020204" pitchFamily="34" charset="0"/>
              </a:rPr>
              <a:t>~3000 with at least some target information</a:t>
            </a:r>
          </a:p>
          <a:p>
            <a:pPr marL="0" indent="0">
              <a:buNone/>
            </a:pPr>
            <a:r>
              <a:rPr lang="en-US" dirty="0"/>
              <a:t>Impute missing PCIAT scores</a:t>
            </a:r>
            <a:endParaRPr lang="en-US" dirty="0">
              <a:latin typeface="Avenir Next" panose="020B0503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944090E-873C-1243-8DE9-185469A179E8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Data: Target Variable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8B8D1CC-EFB8-2351-AB39-8361AA6DD000}"/>
              </a:ext>
            </a:extLst>
          </p:cNvPr>
          <p:cNvSpPr txBox="1">
            <a:spLocks/>
          </p:cNvSpPr>
          <p:nvPr/>
        </p:nvSpPr>
        <p:spPr>
          <a:xfrm>
            <a:off x="1016754" y="3696897"/>
            <a:ext cx="10515600" cy="7980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venir Next" panose="020B05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dirty="0"/>
              <a:t>Severity Impairment Index (SII)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F2DE3BE-987C-E35F-85C5-FC8FD8107D31}"/>
              </a:ext>
            </a:extLst>
          </p:cNvPr>
          <p:cNvGrpSpPr/>
          <p:nvPr/>
        </p:nvGrpSpPr>
        <p:grpSpPr>
          <a:xfrm>
            <a:off x="409438" y="887955"/>
            <a:ext cx="11191157" cy="655092"/>
            <a:chOff x="409438" y="1142829"/>
            <a:chExt cx="11191157" cy="65509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D8331E-98BD-9F0E-D5C4-BEEE647974A6}"/>
                </a:ext>
              </a:extLst>
            </p:cNvPr>
            <p:cNvSpPr/>
            <p:nvPr/>
          </p:nvSpPr>
          <p:spPr>
            <a:xfrm>
              <a:off x="409438" y="1142829"/>
              <a:ext cx="11191157" cy="655092"/>
            </a:xfrm>
            <a:prstGeom prst="rect">
              <a:avLst/>
            </a:pr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28196E90-FA60-0B2A-B3AA-98C39E224AFE}"/>
                </a:ext>
              </a:extLst>
            </p:cNvPr>
            <p:cNvSpPr txBox="1">
              <a:spLocks/>
            </p:cNvSpPr>
            <p:nvPr/>
          </p:nvSpPr>
          <p:spPr>
            <a:xfrm>
              <a:off x="747216" y="1319879"/>
              <a:ext cx="10515600" cy="4677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i="0" kern="1200">
                  <a:solidFill>
                    <a:schemeClr val="tx1"/>
                  </a:solidFill>
                  <a:latin typeface="Avenir Next" panose="020B0503020202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i="0" kern="1200">
                  <a:solidFill>
                    <a:schemeClr val="tx1"/>
                  </a:solidFill>
                  <a:latin typeface="Avenir Next" panose="020B0503020202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i="0" kern="1200">
                  <a:solidFill>
                    <a:schemeClr val="tx1"/>
                  </a:solidFill>
                  <a:latin typeface="Avenir Next" panose="020B0503020202020204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Avenir Next" panose="020B0503020202020204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Avenir Next" panose="020B0503020202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dirty="0"/>
                <a:t>Parent-Child Internet Addiction Test (PCIAT)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AD2ECFAD-383A-AC80-E147-407B0F345360}"/>
              </a:ext>
            </a:extLst>
          </p:cNvPr>
          <p:cNvSpPr/>
          <p:nvPr/>
        </p:nvSpPr>
        <p:spPr>
          <a:xfrm>
            <a:off x="409437" y="887955"/>
            <a:ext cx="11191157" cy="655092"/>
          </a:xfrm>
          <a:prstGeom prst="rect">
            <a:avLst/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75000">
                <a:srgbClr val="FF0000"/>
              </a:gs>
              <a:gs pos="72000">
                <a:schemeClr val="accent2"/>
              </a:gs>
              <a:gs pos="53000">
                <a:schemeClr val="accent2"/>
              </a:gs>
              <a:gs pos="50000">
                <a:schemeClr val="accent4">
                  <a:lumMod val="40000"/>
                  <a:lumOff val="60000"/>
                </a:schemeClr>
              </a:gs>
              <a:gs pos="28000">
                <a:schemeClr val="accent4">
                  <a:lumMod val="40000"/>
                  <a:lumOff val="60000"/>
                </a:schemeClr>
              </a:gs>
              <a:gs pos="24000">
                <a:schemeClr val="accent6">
                  <a:lumMod val="20000"/>
                  <a:lumOff val="80000"/>
                </a:schemeClr>
              </a:gs>
              <a:gs pos="100000">
                <a:srgbClr val="FF0000"/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62109A-912F-1BC7-50DD-B2A1CE90317D}"/>
              </a:ext>
            </a:extLst>
          </p:cNvPr>
          <p:cNvSpPr/>
          <p:nvPr/>
        </p:nvSpPr>
        <p:spPr>
          <a:xfrm>
            <a:off x="409438" y="2519034"/>
            <a:ext cx="11191157" cy="655092"/>
          </a:xfrm>
          <a:prstGeom prst="rect">
            <a:avLst/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75000">
                <a:srgbClr val="FF0000"/>
              </a:gs>
              <a:gs pos="72000">
                <a:schemeClr val="accent2"/>
              </a:gs>
              <a:gs pos="53000">
                <a:schemeClr val="accent2"/>
              </a:gs>
              <a:gs pos="50000">
                <a:schemeClr val="accent4">
                  <a:lumMod val="40000"/>
                  <a:lumOff val="60000"/>
                </a:schemeClr>
              </a:gs>
              <a:gs pos="28000">
                <a:schemeClr val="accent4">
                  <a:lumMod val="40000"/>
                  <a:lumOff val="60000"/>
                </a:schemeClr>
              </a:gs>
              <a:gs pos="24000">
                <a:schemeClr val="accent6">
                  <a:lumMod val="20000"/>
                  <a:lumOff val="80000"/>
                </a:schemeClr>
              </a:gs>
              <a:gs pos="100000">
                <a:srgbClr val="FF0000"/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5A0686-3D02-DEBB-9B5D-67FB74936018}"/>
              </a:ext>
            </a:extLst>
          </p:cNvPr>
          <p:cNvSpPr txBox="1"/>
          <p:nvPr/>
        </p:nvSpPr>
        <p:spPr>
          <a:xfrm>
            <a:off x="1569491" y="2540864"/>
            <a:ext cx="439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ambria Math" panose="02040503050406030204" pitchFamily="18" charset="0"/>
                <a:ea typeface="Cambria Math" panose="02040503050406030204" pitchFamily="18" charset="0"/>
              </a:rPr>
              <a:t>0</a:t>
            </a:r>
            <a:endParaRPr lang="en-US" sz="2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5541FA-4CBB-590E-1A72-6986F5203016}"/>
              </a:ext>
            </a:extLst>
          </p:cNvPr>
          <p:cNvSpPr txBox="1"/>
          <p:nvPr/>
        </p:nvSpPr>
        <p:spPr>
          <a:xfrm>
            <a:off x="4465091" y="2540864"/>
            <a:ext cx="439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sz="2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456E6-4740-B3C1-9A11-19978DD1A79B}"/>
              </a:ext>
            </a:extLst>
          </p:cNvPr>
          <p:cNvSpPr txBox="1"/>
          <p:nvPr/>
        </p:nvSpPr>
        <p:spPr>
          <a:xfrm>
            <a:off x="7140919" y="2540864"/>
            <a:ext cx="439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ambria Math" panose="02040503050406030204" pitchFamily="18" charset="0"/>
                <a:ea typeface="Cambria Math" panose="02040503050406030204" pitchFamily="18" charset="0"/>
              </a:rPr>
              <a:t>2</a:t>
            </a:r>
            <a:endParaRPr lang="en-US" sz="2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5FCC9E-856E-4CA3-E7C0-0629F3CB421E}"/>
              </a:ext>
            </a:extLst>
          </p:cNvPr>
          <p:cNvSpPr txBox="1"/>
          <p:nvPr/>
        </p:nvSpPr>
        <p:spPr>
          <a:xfrm>
            <a:off x="9816747" y="2540864"/>
            <a:ext cx="439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ambria Math" panose="02040503050406030204" pitchFamily="18" charset="0"/>
                <a:ea typeface="Cambria Math" panose="02040503050406030204" pitchFamily="18" charset="0"/>
              </a:rPr>
              <a:t>3</a:t>
            </a:r>
            <a:endParaRPr lang="en-US" sz="2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CB755F-7E9D-0FCB-555D-C543BF089EF2}"/>
              </a:ext>
            </a:extLst>
          </p:cNvPr>
          <p:cNvSpPr txBox="1"/>
          <p:nvPr/>
        </p:nvSpPr>
        <p:spPr>
          <a:xfrm>
            <a:off x="1243280" y="3250349"/>
            <a:ext cx="1091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Avenir Next" panose="020B0503020202020204" pitchFamily="34" charset="0"/>
              </a:rPr>
              <a:t>None</a:t>
            </a:r>
            <a:endParaRPr lang="en-US" sz="2800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84BA96-1910-0D5E-F972-2A77685A6F31}"/>
              </a:ext>
            </a:extLst>
          </p:cNvPr>
          <p:cNvSpPr txBox="1"/>
          <p:nvPr/>
        </p:nvSpPr>
        <p:spPr>
          <a:xfrm>
            <a:off x="9530543" y="3197915"/>
            <a:ext cx="12939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Avenir Next" panose="020B0503020202020204" pitchFamily="34" charset="0"/>
              </a:rPr>
              <a:t>Severe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82114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33333E-6 L 0.00013 0.2375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  <p:bldP spid="16" grpId="0" animBg="1"/>
      <p:bldP spid="16" grpId="1" animBg="1"/>
      <p:bldP spid="16" grpId="2" animBg="1"/>
      <p:bldP spid="8" grpId="0" animBg="1"/>
      <p:bldP spid="11" grpId="0"/>
      <p:bldP spid="12" grpId="0"/>
      <p:bldP spid="13" grpId="0"/>
      <p:bldP spid="14" grpId="0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518FFC-2340-003F-08D3-33D31A86C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742BD3-77AF-2C59-B325-E6EBE185C390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Data: Predictor Variables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3B55CE4-FB68-DF77-C7E7-E086CC4E551B}"/>
              </a:ext>
            </a:extLst>
          </p:cNvPr>
          <p:cNvSpPr/>
          <p:nvPr/>
        </p:nvSpPr>
        <p:spPr>
          <a:xfrm>
            <a:off x="491895" y="116745"/>
            <a:ext cx="2088108" cy="9280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Demographics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Age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Sex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3812E34-C925-3166-5AED-DAE5D1CB27A4}"/>
              </a:ext>
            </a:extLst>
          </p:cNvPr>
          <p:cNvSpPr/>
          <p:nvPr/>
        </p:nvSpPr>
        <p:spPr>
          <a:xfrm>
            <a:off x="491895" y="1163060"/>
            <a:ext cx="2088108" cy="229791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Physical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BMI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Waist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Systolic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Diastolic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Heart Rate</a:t>
            </a:r>
          </a:p>
        </p:txBody>
      </p:sp>
      <p:pic>
        <p:nvPicPr>
          <p:cNvPr id="19" name="Graphic 18" descr="Confused person with solid fill">
            <a:extLst>
              <a:ext uri="{FF2B5EF4-FFF2-40B4-BE49-F238E27FC236}">
                <a16:creationId xmlns:a16="http://schemas.microsoft.com/office/drawing/2014/main" id="{7B6917F5-4F82-41BC-EA92-8459B5E83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83536" y="31469"/>
            <a:ext cx="3544824" cy="354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60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B47CC-CA3D-9964-8471-7D680542A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E7DC966-B363-FACE-BE33-594EB8776CFC}"/>
              </a:ext>
            </a:extLst>
          </p:cNvPr>
          <p:cNvSpPr/>
          <p:nvPr/>
        </p:nvSpPr>
        <p:spPr>
          <a:xfrm>
            <a:off x="3231254" y="4889004"/>
            <a:ext cx="2088108" cy="82008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PAQ MVPA Zone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7B7EC2B-7F1E-4D7E-F0AF-0CF7D7AA2529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Data: Predictor Variables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AAC09C7-6DB5-A0B3-EF9B-A064B0E441AA}"/>
              </a:ext>
            </a:extLst>
          </p:cNvPr>
          <p:cNvSpPr/>
          <p:nvPr/>
        </p:nvSpPr>
        <p:spPr>
          <a:xfrm>
            <a:off x="491895" y="116745"/>
            <a:ext cx="2088108" cy="9280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Demographics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Age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Sex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3F99F4B-2A02-624D-DAA5-C49F98BC2359}"/>
              </a:ext>
            </a:extLst>
          </p:cNvPr>
          <p:cNvSpPr/>
          <p:nvPr/>
        </p:nvSpPr>
        <p:spPr>
          <a:xfrm>
            <a:off x="3221293" y="148686"/>
            <a:ext cx="2088108" cy="9280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Internet Use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Hours per Day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1DB597-0FCD-5CB1-38F9-C100224E16B1}"/>
              </a:ext>
            </a:extLst>
          </p:cNvPr>
          <p:cNvSpPr/>
          <p:nvPr/>
        </p:nvSpPr>
        <p:spPr>
          <a:xfrm>
            <a:off x="3221293" y="1152127"/>
            <a:ext cx="2088108" cy="11905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Children's Global Assessment Scale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AA13523-E3A7-2E6C-2628-59D230A18E4E}"/>
              </a:ext>
            </a:extLst>
          </p:cNvPr>
          <p:cNvSpPr/>
          <p:nvPr/>
        </p:nvSpPr>
        <p:spPr>
          <a:xfrm>
            <a:off x="3221293" y="3421492"/>
            <a:ext cx="2088108" cy="11905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Physical Activity Questionnaire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F3A602-9DE3-25F3-CB99-8667A51DFD84}"/>
              </a:ext>
            </a:extLst>
          </p:cNvPr>
          <p:cNvSpPr/>
          <p:nvPr/>
        </p:nvSpPr>
        <p:spPr>
          <a:xfrm>
            <a:off x="3221293" y="2418052"/>
            <a:ext cx="2088108" cy="9280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Sleep Disturbance Scale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44A97F6-D0A6-5099-C05F-DA6401A9D171}"/>
              </a:ext>
            </a:extLst>
          </p:cNvPr>
          <p:cNvSpPr/>
          <p:nvPr/>
        </p:nvSpPr>
        <p:spPr>
          <a:xfrm>
            <a:off x="491895" y="1163060"/>
            <a:ext cx="2088108" cy="229791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Physical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BMI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Waist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Systolic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Diastolic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Heart Rate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4AA00D60-A677-6D31-4425-34B8F1979C40}"/>
              </a:ext>
            </a:extLst>
          </p:cNvPr>
          <p:cNvSpPr/>
          <p:nvPr/>
        </p:nvSpPr>
        <p:spPr>
          <a:xfrm>
            <a:off x="3988993" y="4612022"/>
            <a:ext cx="572630" cy="35887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questionnaire with a list of exercise program&#10;&#10;Description automatically generated">
            <a:extLst>
              <a:ext uri="{FF2B5EF4-FFF2-40B4-BE49-F238E27FC236}">
                <a16:creationId xmlns:a16="http://schemas.microsoft.com/office/drawing/2014/main" id="{51F41D70-F1A3-564D-8770-C5A35E67CD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2423">
            <a:off x="6842884" y="996835"/>
            <a:ext cx="3522319" cy="428548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793156F-E9A4-CB57-E4D7-3B4D21EB3A04}"/>
              </a:ext>
            </a:extLst>
          </p:cNvPr>
          <p:cNvSpPr/>
          <p:nvPr/>
        </p:nvSpPr>
        <p:spPr>
          <a:xfrm>
            <a:off x="409440" y="0"/>
            <a:ext cx="2333760" cy="3608832"/>
          </a:xfrm>
          <a:prstGeom prst="rect">
            <a:avLst/>
          </a:prstGeom>
          <a:solidFill>
            <a:srgbClr val="FFFFFF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4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5" grpId="0" animBg="1"/>
      <p:bldP spid="6" grpId="0" animBg="1"/>
      <p:bldP spid="7" grpId="0" animBg="1"/>
      <p:bldP spid="8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19960-D0B1-0B73-D3CC-A1618C528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810B930-7132-3643-54DD-AA7C608F1E82}"/>
              </a:ext>
            </a:extLst>
          </p:cNvPr>
          <p:cNvSpPr/>
          <p:nvPr/>
        </p:nvSpPr>
        <p:spPr>
          <a:xfrm>
            <a:off x="3231254" y="4889004"/>
            <a:ext cx="2088108" cy="82008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PAQ MVPA Zone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14FFBF-2EAA-8998-E46A-1B2CD9C9409B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Data: Predictor Variables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264CAAD-B8B2-C48B-7E9E-F39D76017955}"/>
              </a:ext>
            </a:extLst>
          </p:cNvPr>
          <p:cNvSpPr/>
          <p:nvPr/>
        </p:nvSpPr>
        <p:spPr>
          <a:xfrm>
            <a:off x="491895" y="116745"/>
            <a:ext cx="2088108" cy="9280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Demographics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Age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Sex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BD711A3-CE16-2D11-28D3-7ECBC5DF6D09}"/>
              </a:ext>
            </a:extLst>
          </p:cNvPr>
          <p:cNvSpPr/>
          <p:nvPr/>
        </p:nvSpPr>
        <p:spPr>
          <a:xfrm>
            <a:off x="3221293" y="148686"/>
            <a:ext cx="2088108" cy="9280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Internet Use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Hours per Day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DD01FD-0841-19E8-E839-810B2D6205CD}"/>
              </a:ext>
            </a:extLst>
          </p:cNvPr>
          <p:cNvSpPr/>
          <p:nvPr/>
        </p:nvSpPr>
        <p:spPr>
          <a:xfrm>
            <a:off x="3221293" y="1152127"/>
            <a:ext cx="2088108" cy="11905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Children's Global Assessment Scale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70575B0-5EA7-4F02-04D1-0C35B9B1AEBA}"/>
              </a:ext>
            </a:extLst>
          </p:cNvPr>
          <p:cNvSpPr/>
          <p:nvPr/>
        </p:nvSpPr>
        <p:spPr>
          <a:xfrm>
            <a:off x="3221293" y="3421492"/>
            <a:ext cx="2088108" cy="11905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Physical Activity Questionnaire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C737694-981E-1189-30A3-6D254CF1DFFF}"/>
              </a:ext>
            </a:extLst>
          </p:cNvPr>
          <p:cNvSpPr/>
          <p:nvPr/>
        </p:nvSpPr>
        <p:spPr>
          <a:xfrm>
            <a:off x="3221293" y="2418052"/>
            <a:ext cx="2088108" cy="9280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Sleep Disturbance Scale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1C84BBC-751F-61A7-F759-3CC48A5E5CA5}"/>
              </a:ext>
            </a:extLst>
          </p:cNvPr>
          <p:cNvSpPr/>
          <p:nvPr/>
        </p:nvSpPr>
        <p:spPr>
          <a:xfrm>
            <a:off x="491895" y="1163060"/>
            <a:ext cx="2088108" cy="229791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Physical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BMI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Waist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Systolic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Diastolic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Heart Rate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54E0370-01DE-21BC-03A5-219E82E14FEC}"/>
              </a:ext>
            </a:extLst>
          </p:cNvPr>
          <p:cNvSpPr/>
          <p:nvPr/>
        </p:nvSpPr>
        <p:spPr>
          <a:xfrm>
            <a:off x="6096000" y="148686"/>
            <a:ext cx="2267234" cy="2956895"/>
          </a:xfrm>
          <a:prstGeom prst="roundRect">
            <a:avLst/>
          </a:prstGeom>
          <a:solidFill>
            <a:srgbClr val="FDEA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Fitness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Endurance Time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Endurance Max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Curl-Up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ND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Push-Up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Left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Right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Trunk Lift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09263DE-6DDC-4CF1-460A-499CCECBE008}"/>
              </a:ext>
            </a:extLst>
          </p:cNvPr>
          <p:cNvSpPr/>
          <p:nvPr/>
        </p:nvSpPr>
        <p:spPr>
          <a:xfrm>
            <a:off x="6096000" y="3387875"/>
            <a:ext cx="2267234" cy="2406887"/>
          </a:xfrm>
          <a:prstGeom prst="roundRect">
            <a:avLst/>
          </a:prstGeom>
          <a:solidFill>
            <a:srgbClr val="FDEA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Fitness Zone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Curl-Up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ND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Push-Up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Left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Right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Trunk Lift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FF7EB77D-551B-A92B-0C52-3DF808D6B74A}"/>
              </a:ext>
            </a:extLst>
          </p:cNvPr>
          <p:cNvSpPr/>
          <p:nvPr/>
        </p:nvSpPr>
        <p:spPr>
          <a:xfrm>
            <a:off x="3988993" y="4612022"/>
            <a:ext cx="572630" cy="35887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DB828683-B5A7-024B-856E-097F3C3CA2AA}"/>
              </a:ext>
            </a:extLst>
          </p:cNvPr>
          <p:cNvSpPr/>
          <p:nvPr/>
        </p:nvSpPr>
        <p:spPr>
          <a:xfrm>
            <a:off x="6943302" y="3105581"/>
            <a:ext cx="572630" cy="358870"/>
          </a:xfrm>
          <a:prstGeom prst="downArrow">
            <a:avLst/>
          </a:prstGeom>
          <a:solidFill>
            <a:srgbClr val="D983E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4DC311-3FD2-6479-2005-7D7FD82A5CB9}"/>
              </a:ext>
            </a:extLst>
          </p:cNvPr>
          <p:cNvSpPr/>
          <p:nvPr/>
        </p:nvSpPr>
        <p:spPr>
          <a:xfrm>
            <a:off x="409440" y="0"/>
            <a:ext cx="5075122" cy="5794762"/>
          </a:xfrm>
          <a:prstGeom prst="rect">
            <a:avLst/>
          </a:prstGeom>
          <a:solidFill>
            <a:srgbClr val="FFFFFF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erson stretching his legs&#10;&#10;Description automatically generated">
            <a:extLst>
              <a:ext uri="{FF2B5EF4-FFF2-40B4-BE49-F238E27FC236}">
                <a16:creationId xmlns:a16="http://schemas.microsoft.com/office/drawing/2014/main" id="{AB3C3F44-28D2-F936-11B6-587F9BECA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63866" y="569292"/>
            <a:ext cx="3828134" cy="211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71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528A50-73F2-6C77-66A6-02A84CFB4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erson on a treadmill&#10;&#10;Description automatically generated">
            <a:extLst>
              <a:ext uri="{FF2B5EF4-FFF2-40B4-BE49-F238E27FC236}">
                <a16:creationId xmlns:a16="http://schemas.microsoft.com/office/drawing/2014/main" id="{2FEC89B3-D8D7-5E11-8B05-7EAE517D9E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231" y="-138176"/>
            <a:ext cx="3266926" cy="4900389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4A90B4C-B770-76F2-C584-73AEA514913A}"/>
              </a:ext>
            </a:extLst>
          </p:cNvPr>
          <p:cNvSpPr/>
          <p:nvPr/>
        </p:nvSpPr>
        <p:spPr>
          <a:xfrm>
            <a:off x="3231254" y="4889004"/>
            <a:ext cx="2088108" cy="82008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PAQ MVPA Zone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2C912E9-7790-6471-9CA5-3BE17DA3A71E}"/>
              </a:ext>
            </a:extLst>
          </p:cNvPr>
          <p:cNvSpPr txBox="1">
            <a:spLocks/>
          </p:cNvSpPr>
          <p:nvPr/>
        </p:nvSpPr>
        <p:spPr>
          <a:xfrm>
            <a:off x="40944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Avenir Next" panose="020B05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The Data: Predictor Variables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1C2D2A2-6D10-F0FD-A634-762A1B2B9E2C}"/>
              </a:ext>
            </a:extLst>
          </p:cNvPr>
          <p:cNvSpPr/>
          <p:nvPr/>
        </p:nvSpPr>
        <p:spPr>
          <a:xfrm>
            <a:off x="491895" y="116745"/>
            <a:ext cx="2088108" cy="9280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Demographics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Age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Sex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4C09284-3A23-F9AC-287F-71119A324CFD}"/>
              </a:ext>
            </a:extLst>
          </p:cNvPr>
          <p:cNvSpPr/>
          <p:nvPr/>
        </p:nvSpPr>
        <p:spPr>
          <a:xfrm>
            <a:off x="3221293" y="148686"/>
            <a:ext cx="2088108" cy="9280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Internet Use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Hours per Day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0CA1C2C-87CB-1AF2-03AE-C8F3421A8151}"/>
              </a:ext>
            </a:extLst>
          </p:cNvPr>
          <p:cNvSpPr/>
          <p:nvPr/>
        </p:nvSpPr>
        <p:spPr>
          <a:xfrm>
            <a:off x="3221293" y="1152127"/>
            <a:ext cx="2088108" cy="11905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Children's Global Assessment Scale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0771E54-BDE8-AD0D-291C-0522C18C313B}"/>
              </a:ext>
            </a:extLst>
          </p:cNvPr>
          <p:cNvSpPr/>
          <p:nvPr/>
        </p:nvSpPr>
        <p:spPr>
          <a:xfrm>
            <a:off x="3221293" y="3421492"/>
            <a:ext cx="2088108" cy="11905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Physical Activity Questionnaire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62F1CDA-2D2E-5278-8874-1FA74EC748CA}"/>
              </a:ext>
            </a:extLst>
          </p:cNvPr>
          <p:cNvSpPr/>
          <p:nvPr/>
        </p:nvSpPr>
        <p:spPr>
          <a:xfrm>
            <a:off x="3221293" y="2418052"/>
            <a:ext cx="2088108" cy="9280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Sleep Disturbance Scale</a:t>
            </a:r>
            <a:endParaRPr lang="en-US" i="1" dirty="0">
              <a:solidFill>
                <a:schemeClr val="tx1"/>
              </a:solidFill>
              <a:latin typeface="Avenir Next" panose="020B050302020202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828B3E0-6BCB-A8AE-6FEF-ACAE45C89DB0}"/>
              </a:ext>
            </a:extLst>
          </p:cNvPr>
          <p:cNvSpPr/>
          <p:nvPr/>
        </p:nvSpPr>
        <p:spPr>
          <a:xfrm>
            <a:off x="491895" y="1163060"/>
            <a:ext cx="2088108" cy="229791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Physical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Weight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BMI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Waist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Systolic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Diastolic BP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Heart Rate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EE7660B-5ED3-481C-B8D3-279DFD1BD32D}"/>
              </a:ext>
            </a:extLst>
          </p:cNvPr>
          <p:cNvSpPr/>
          <p:nvPr/>
        </p:nvSpPr>
        <p:spPr>
          <a:xfrm>
            <a:off x="6096000" y="148686"/>
            <a:ext cx="2267234" cy="2956895"/>
          </a:xfrm>
          <a:prstGeom prst="roundRect">
            <a:avLst/>
          </a:prstGeom>
          <a:solidFill>
            <a:srgbClr val="FDEA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Fitness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Endurance Time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Endurance Max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Curl-Up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ND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Push-Up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Left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Right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Trunk Lift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49D99A4-911A-04BE-5193-3590BC6A2D98}"/>
              </a:ext>
            </a:extLst>
          </p:cNvPr>
          <p:cNvSpPr/>
          <p:nvPr/>
        </p:nvSpPr>
        <p:spPr>
          <a:xfrm>
            <a:off x="6096000" y="3387875"/>
            <a:ext cx="2267234" cy="2406887"/>
          </a:xfrm>
          <a:prstGeom prst="roundRect">
            <a:avLst/>
          </a:prstGeom>
          <a:solidFill>
            <a:srgbClr val="FDEA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Fitness Zone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Curl-Up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Grip Strength ND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Push-Up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Left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Sit &amp; Reach Right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Trunk Lift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31F83ED-89C9-3EC3-F591-3EAE91A10BCC}"/>
              </a:ext>
            </a:extLst>
          </p:cNvPr>
          <p:cNvSpPr/>
          <p:nvPr/>
        </p:nvSpPr>
        <p:spPr>
          <a:xfrm>
            <a:off x="8974672" y="128953"/>
            <a:ext cx="2796656" cy="444263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venir Next" panose="020B0503020202020204" pitchFamily="34" charset="0"/>
              </a:rPr>
              <a:t>BIA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Bone Mineral Content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BMI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Basal Metabolic Rate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Daily Energy Exp.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Extracellular Water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Fat Free Mass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FFM Index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Fat Mass Index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Body Fat Percentage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Body Frame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Intracellular Water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Lean Dry Mass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Lean Soft Tissue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Skeletal Muscle Mass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venir Next" panose="020B0503020202020204" pitchFamily="34" charset="0"/>
              </a:rPr>
              <a:t>Total Body Water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03F95AA2-D231-3474-CF8C-CD4D07F0CCAC}"/>
              </a:ext>
            </a:extLst>
          </p:cNvPr>
          <p:cNvSpPr/>
          <p:nvPr/>
        </p:nvSpPr>
        <p:spPr>
          <a:xfrm>
            <a:off x="3988993" y="4612022"/>
            <a:ext cx="572630" cy="35887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0B99AB94-817E-EFC2-A57D-2CDBB1CA1E83}"/>
              </a:ext>
            </a:extLst>
          </p:cNvPr>
          <p:cNvSpPr/>
          <p:nvPr/>
        </p:nvSpPr>
        <p:spPr>
          <a:xfrm>
            <a:off x="6943302" y="3105581"/>
            <a:ext cx="572630" cy="358870"/>
          </a:xfrm>
          <a:prstGeom prst="downArrow">
            <a:avLst/>
          </a:prstGeom>
          <a:solidFill>
            <a:srgbClr val="D983E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222AE2-E513-7A99-6396-3A321BB3C927}"/>
              </a:ext>
            </a:extLst>
          </p:cNvPr>
          <p:cNvSpPr/>
          <p:nvPr/>
        </p:nvSpPr>
        <p:spPr>
          <a:xfrm>
            <a:off x="409439" y="0"/>
            <a:ext cx="8134061" cy="5794762"/>
          </a:xfrm>
          <a:prstGeom prst="rect">
            <a:avLst/>
          </a:prstGeom>
          <a:solidFill>
            <a:srgbClr val="FFFFFF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3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6063</TotalTime>
  <Words>1619</Words>
  <Application>Microsoft Macintosh PowerPoint</Application>
  <PresentationFormat>Widescreen</PresentationFormat>
  <Paragraphs>324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Avenir Next</vt:lpstr>
      <vt:lpstr>Cambria Math</vt:lpstr>
      <vt:lpstr>Office Theme</vt:lpstr>
      <vt:lpstr>Predicting Problematic Internet Use</vt:lpstr>
      <vt:lpstr>The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Point of Statistics</dc:title>
  <dc:creator>aaronweinberg</dc:creator>
  <cp:lastModifiedBy>Aaron Weinberg</cp:lastModifiedBy>
  <cp:revision>357</cp:revision>
  <dcterms:created xsi:type="dcterms:W3CDTF">2020-06-24T20:15:41Z</dcterms:created>
  <dcterms:modified xsi:type="dcterms:W3CDTF">2024-12-01T20:14:07Z</dcterms:modified>
</cp:coreProperties>
</file>

<file path=docProps/thumbnail.jpeg>
</file>